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4"/>
  </p:sldMasterIdLst>
  <p:notesMasterIdLst>
    <p:notesMasterId r:id="rId11"/>
  </p:notesMasterIdLst>
  <p:handoutMasterIdLst>
    <p:handoutMasterId r:id="rId12"/>
  </p:handoutMasterIdLst>
  <p:sldIdLst>
    <p:sldId id="1948" r:id="rId5"/>
    <p:sldId id="1942" r:id="rId6"/>
    <p:sldId id="1956" r:id="rId7"/>
    <p:sldId id="2026" r:id="rId8"/>
    <p:sldId id="1958" r:id="rId9"/>
    <p:sldId id="2027" r:id="rId10"/>
  </p:sldIdLst>
  <p:sldSz cx="12192000" cy="6858000"/>
  <p:notesSz cx="7102475" cy="9388475"/>
  <p:custDataLst>
    <p:tags r:id="rId13"/>
  </p:custDataLst>
  <p:defaultTextStyle>
    <a:defPPr>
      <a:defRPr lang="en-US"/>
    </a:defPPr>
    <a:lvl1pPr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600" b="1" kern="1200">
        <a:solidFill>
          <a:schemeClr val="tx1"/>
        </a:solidFill>
        <a:latin typeface="Trebuchet MS" panose="020B0603020202020204" pitchFamily="34" charset="0"/>
        <a:ea typeface="MS PGothic" panose="020B0600070205080204" pitchFamily="34" charset="-128"/>
        <a:cs typeface="+mn-cs"/>
      </a:defRPr>
    </a:lvl5pPr>
    <a:lvl6pPr marL="22860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6pPr>
    <a:lvl7pPr marL="27432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7pPr>
    <a:lvl8pPr marL="32004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8pPr>
    <a:lvl9pPr marL="3657600" algn="l" defTabSz="914400" rtl="0" eaLnBrk="1" latinLnBrk="0" hangingPunct="1">
      <a:defRPr sz="1600" b="1" kern="1200">
        <a:solidFill>
          <a:schemeClr val="tx1"/>
        </a:solidFill>
        <a:latin typeface="Trebuchet MS" panose="020B0603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Husam Mohamed Beides" initials="HMB" lastIdx="16" clrIdx="6">
    <p:extLst>
      <p:ext uri="{19B8F6BF-5375-455C-9EA6-DF929625EA0E}">
        <p15:presenceInfo xmlns:p15="http://schemas.microsoft.com/office/powerpoint/2012/main" userId="S::hbeides@worldbank.org::31a8cff1-78d5-476a-bfd3-31ce85e2365c" providerId="AD"/>
      </p:ext>
    </p:extLst>
  </p:cmAuthor>
  <p:cmAuthor id="1" name="Arsh Sharma" initials="AS" lastIdx="1" clrIdx="0">
    <p:extLst>
      <p:ext uri="{19B8F6BF-5375-455C-9EA6-DF929625EA0E}">
        <p15:presenceInfo xmlns:p15="http://schemas.microsoft.com/office/powerpoint/2012/main" userId="S-1-5-21-88094858-919529-1617787245-418635" providerId="AD"/>
      </p:ext>
    </p:extLst>
  </p:cmAuthor>
  <p:cmAuthor id="8" name="Eichhammer, Wolfgang" initials="EW" lastIdx="16" clrIdx="7">
    <p:extLst>
      <p:ext uri="{19B8F6BF-5375-455C-9EA6-DF929625EA0E}">
        <p15:presenceInfo xmlns:p15="http://schemas.microsoft.com/office/powerpoint/2012/main" userId="S-1-5-21-3617743424-2264104643-3755661423-1155" providerId="AD"/>
      </p:ext>
    </p:extLst>
  </p:cmAuthor>
  <p:cmAuthor id="2" name="Joern Huenteler" initials="JH" lastIdx="1" clrIdx="1">
    <p:extLst>
      <p:ext uri="{19B8F6BF-5375-455C-9EA6-DF929625EA0E}">
        <p15:presenceInfo xmlns:p15="http://schemas.microsoft.com/office/powerpoint/2012/main" userId="S-1-5-21-88094858-919529-1617787245-615380" providerId="AD"/>
      </p:ext>
    </p:extLst>
  </p:cmAuthor>
  <p:cmAuthor id="3" name="Abdulhakim Mohammed Abdisubhan" initials="AMA" lastIdx="3" clrIdx="2">
    <p:extLst>
      <p:ext uri="{19B8F6BF-5375-455C-9EA6-DF929625EA0E}">
        <p15:presenceInfo xmlns:p15="http://schemas.microsoft.com/office/powerpoint/2012/main" userId="S::aabdisubhan@worldbank.org::a1f63f76-e874-4157-b6c9-6f4fe5dbc5e7" providerId="AD"/>
      </p:ext>
    </p:extLst>
  </p:cmAuthor>
  <p:cmAuthor id="4" name="Mikul Bhatia" initials="MB" lastIdx="2" clrIdx="3">
    <p:extLst>
      <p:ext uri="{19B8F6BF-5375-455C-9EA6-DF929625EA0E}">
        <p15:presenceInfo xmlns:p15="http://schemas.microsoft.com/office/powerpoint/2012/main" userId="S::mbhatia2@worldbank.org::12b12e29-c0a4-435c-a658-07dab9b7bd87" providerId="AD"/>
      </p:ext>
    </p:extLst>
  </p:cmAuthor>
  <p:cmAuthor id="5" name="Elin Hallgrimsdottir" initials="EH" lastIdx="9" clrIdx="4">
    <p:extLst>
      <p:ext uri="{19B8F6BF-5375-455C-9EA6-DF929625EA0E}">
        <p15:presenceInfo xmlns:p15="http://schemas.microsoft.com/office/powerpoint/2012/main" userId="S::ehallgrimsdottir@worldbank.org::46de4dad-3707-4f25-8366-8dbd9620a61e" providerId="AD"/>
      </p:ext>
    </p:extLst>
  </p:cmAuthor>
  <p:cmAuthor id="6" name="Joern Huenteler" initials="JH [2]" lastIdx="1" clrIdx="5">
    <p:extLst>
      <p:ext uri="{19B8F6BF-5375-455C-9EA6-DF929625EA0E}">
        <p15:presenceInfo xmlns:p15="http://schemas.microsoft.com/office/powerpoint/2012/main" userId="S::jhuenteler@worldbank.org::ee788006-5abb-4851-841d-fb01fc7ac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96D6D0"/>
    <a:srgbClr val="FF66CC"/>
    <a:srgbClr val="00FFFF"/>
    <a:srgbClr val="723A69"/>
    <a:srgbClr val="924A86"/>
    <a:srgbClr val="9933FF"/>
    <a:srgbClr val="F6B702"/>
    <a:srgbClr val="978AAA"/>
    <a:srgbClr val="AF9F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93"/>
    <p:restoredTop sz="90047" autoAdjust="0"/>
  </p:normalViewPr>
  <p:slideViewPr>
    <p:cSldViewPr snapToGrid="0">
      <p:cViewPr varScale="1">
        <p:scale>
          <a:sx n="98" d="100"/>
          <a:sy n="98" d="100"/>
        </p:scale>
        <p:origin x="1224"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133" d="100"/>
          <a:sy n="133" d="100"/>
        </p:scale>
        <p:origin x="1522" y="-32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294" tIns="45647" rIns="91294" bIns="45647" rtlCol="0"/>
          <a:lstStyle>
            <a:lvl1pPr algn="r">
              <a:defRPr sz="1200"/>
            </a:lvl1pPr>
          </a:lstStyle>
          <a:p>
            <a:fld id="{DFA1F53C-28D4-4F55-989A-FA447C4FBDB4}" type="datetimeFigureOut">
              <a:rPr lang="en-US" smtClean="0"/>
              <a:t>6/8/21</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1294" tIns="45647" rIns="91294" bIns="45647" rtlCol="0" anchor="b"/>
          <a:lstStyle>
            <a:lvl1pPr algn="r">
              <a:defRPr sz="1200"/>
            </a:lvl1pPr>
          </a:lstStyle>
          <a:p>
            <a:fld id="{95B295DA-3711-421C-8A0C-BB1B22BE2CC7}" type="slidenum">
              <a:rPr lang="en-US" smtClean="0"/>
              <a:t>‹#›</a:t>
            </a:fld>
            <a:endParaRPr lang="en-US"/>
          </a:p>
        </p:txBody>
      </p:sp>
    </p:spTree>
    <p:extLst>
      <p:ext uri="{BB962C8B-B14F-4D97-AF65-F5344CB8AC3E}">
        <p14:creationId xmlns:p14="http://schemas.microsoft.com/office/powerpoint/2010/main" val="308942009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idx="1"/>
          </p:nvPr>
        </p:nvSpPr>
        <p:spPr>
          <a:xfrm>
            <a:off x="4023093" y="0"/>
            <a:ext cx="3077739" cy="471054"/>
          </a:xfrm>
          <a:prstGeom prst="rect">
            <a:avLst/>
          </a:prstGeom>
        </p:spPr>
        <p:txBody>
          <a:bodyPr vert="horz" lIns="91294" tIns="45647" rIns="91294" bIns="45647" rtlCol="0"/>
          <a:lstStyle>
            <a:lvl1pPr algn="r">
              <a:defRPr sz="1200"/>
            </a:lvl1pPr>
          </a:lstStyle>
          <a:p>
            <a:fld id="{373957DD-4BFF-4C76-944C-58702214C330}" type="datetimeFigureOut">
              <a:rPr lang="en-US" smtClean="0"/>
              <a:t>6/8/21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294" tIns="45647" rIns="91294" bIns="45647" rtlCol="0" anchor="ctr"/>
          <a:lstStyle/>
          <a:p>
            <a:endParaRPr lang="en-US"/>
          </a:p>
        </p:txBody>
      </p:sp>
      <p:sp>
        <p:nvSpPr>
          <p:cNvPr id="5" name="Notes Placeholder 4"/>
          <p:cNvSpPr>
            <a:spLocks noGrp="1"/>
          </p:cNvSpPr>
          <p:nvPr>
            <p:ph type="body" sz="quarter" idx="3"/>
          </p:nvPr>
        </p:nvSpPr>
        <p:spPr>
          <a:xfrm>
            <a:off x="710248" y="4518204"/>
            <a:ext cx="5681980" cy="3696713"/>
          </a:xfrm>
          <a:prstGeom prst="rect">
            <a:avLst/>
          </a:prstGeom>
        </p:spPr>
        <p:txBody>
          <a:bodyPr vert="horz" lIns="91294" tIns="45647" rIns="91294" bIns="4564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3"/>
          </a:xfrm>
          <a:prstGeom prst="rect">
            <a:avLst/>
          </a:prstGeom>
        </p:spPr>
        <p:txBody>
          <a:bodyPr vert="horz" lIns="91294" tIns="45647" rIns="91294" bIns="45647"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3"/>
          </a:xfrm>
          <a:prstGeom prst="rect">
            <a:avLst/>
          </a:prstGeom>
        </p:spPr>
        <p:txBody>
          <a:bodyPr vert="horz" lIns="91294" tIns="45647" rIns="91294" bIns="45647" rtlCol="0" anchor="b"/>
          <a:lstStyle>
            <a:lvl1pPr algn="r">
              <a:defRPr sz="1200"/>
            </a:lvl1pPr>
          </a:lstStyle>
          <a:p>
            <a:fld id="{E9364787-6565-4314-BEE0-1FE454D1C68A}" type="slidenum">
              <a:rPr lang="en-US" smtClean="0"/>
              <a:t>‹#›</a:t>
            </a:fld>
            <a:endParaRPr lang="en-US"/>
          </a:p>
        </p:txBody>
      </p:sp>
    </p:spTree>
    <p:extLst>
      <p:ext uri="{BB962C8B-B14F-4D97-AF65-F5344CB8AC3E}">
        <p14:creationId xmlns:p14="http://schemas.microsoft.com/office/powerpoint/2010/main" val="203401928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6313" y="523875"/>
            <a:ext cx="4651375" cy="26177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51C6905-E6C0-42C6-A8F0-25105D537E20}" type="slidenum">
              <a:rPr lang="en-US" altLang="en-US" smtClean="0"/>
              <a:pPr>
                <a:defRPr/>
              </a:pPr>
              <a:t>1</a:t>
            </a:fld>
            <a:endParaRPr lang="en-US" altLang="en-US" dirty="0"/>
          </a:p>
        </p:txBody>
      </p:sp>
    </p:spTree>
    <p:extLst>
      <p:ext uri="{BB962C8B-B14F-4D97-AF65-F5344CB8AC3E}">
        <p14:creationId xmlns:p14="http://schemas.microsoft.com/office/powerpoint/2010/main" val="2581477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7" y="4414687"/>
            <a:ext cx="5681980" cy="4355502"/>
          </a:xfrm>
        </p:spPr>
        <p:txBody>
          <a:bodyPr/>
          <a:lstStyle/>
          <a:p>
            <a:r>
              <a:rPr lang="en-US" sz="1000" b="1" dirty="0"/>
              <a:t>A combination of technologies is needed to keep us on a 1.5°C climate pathway, in particular:</a:t>
            </a:r>
          </a:p>
          <a:p>
            <a:pPr marL="171450" lvl="0" indent="-171450">
              <a:buFont typeface="Arial" panose="020B0604020202020204" pitchFamily="34" charset="0"/>
              <a:buChar char="•"/>
            </a:pPr>
            <a:r>
              <a:rPr lang="en-US" sz="1000" dirty="0" err="1"/>
              <a:t>Stabilised</a:t>
            </a:r>
            <a:r>
              <a:rPr lang="en-US" sz="1000" dirty="0"/>
              <a:t> energy demand through increased energy efficiency and circular economy measures while maintaining economic growth;</a:t>
            </a:r>
          </a:p>
          <a:p>
            <a:pPr marL="171450" lvl="0" indent="-171450">
              <a:buFont typeface="Arial" panose="020B0604020202020204" pitchFamily="34" charset="0"/>
              <a:buChar char="•"/>
            </a:pPr>
            <a:r>
              <a:rPr lang="en-US" sz="1000" dirty="0" err="1"/>
              <a:t>Decarbonised</a:t>
            </a:r>
            <a:r>
              <a:rPr lang="en-US" sz="1000" dirty="0"/>
              <a:t> power systems with supply dominated by renewables to meet growing needs;</a:t>
            </a:r>
          </a:p>
          <a:p>
            <a:pPr marL="171450" lvl="0" indent="-171450">
              <a:buFont typeface="Arial" panose="020B0604020202020204" pitchFamily="34" charset="0"/>
              <a:buChar char="•"/>
            </a:pPr>
            <a:r>
              <a:rPr lang="en-US" sz="1000" dirty="0"/>
              <a:t>Electrification of end-use sectors, with the increased use of electricity in buildings, industry and transport;</a:t>
            </a:r>
          </a:p>
          <a:p>
            <a:pPr marL="171450" lvl="0" indent="-171450">
              <a:buFont typeface="Arial" panose="020B0604020202020204" pitchFamily="34" charset="0"/>
              <a:buChar char="•"/>
            </a:pPr>
            <a:r>
              <a:rPr lang="en-US" sz="1000" dirty="0"/>
              <a:t>Expanded production and use of green hydrogen, synthetic fuels and feedstocks to pursue indirect electrification;</a:t>
            </a:r>
          </a:p>
          <a:p>
            <a:pPr marL="171450" lvl="0" indent="-171450">
              <a:buFont typeface="Arial" panose="020B0604020202020204" pitchFamily="34" charset="0"/>
              <a:buChar char="•"/>
            </a:pPr>
            <a:r>
              <a:rPr lang="en-US" sz="1000" dirty="0"/>
              <a:t>Targeted use of sustainably sourced biomass, particularly in place of high-energy-density fuels such as those used in aviation and other transport modes, or in greening gas grids</a:t>
            </a:r>
          </a:p>
          <a:p>
            <a:pPr marL="171450" lvl="0" indent="-171450">
              <a:buFont typeface="Arial" panose="020B0604020202020204" pitchFamily="34" charset="0"/>
              <a:buChar char="•"/>
            </a:pPr>
            <a:endParaRPr lang="en-US" sz="1000" dirty="0"/>
          </a:p>
          <a:p>
            <a:r>
              <a:rPr lang="en-US" sz="1000" b="1" dirty="0"/>
              <a:t>The abatement estimates in the figure between the PES and 1.5-S include energy (incl. bunkers) and process related CO2 emissions along with emissions from non-energy use. </a:t>
            </a:r>
          </a:p>
          <a:p>
            <a:pPr marL="171450" indent="-171450">
              <a:buFont typeface="Arial" panose="020B0604020202020204" pitchFamily="34" charset="0"/>
              <a:buChar char="•"/>
            </a:pPr>
            <a:r>
              <a:rPr lang="en-US" sz="1000" dirty="0"/>
              <a:t>Renewables include renewable power generation sources and direct use of renewable heat and biomass. </a:t>
            </a:r>
          </a:p>
          <a:p>
            <a:pPr marL="171450" indent="-171450">
              <a:buFont typeface="Arial" panose="020B0604020202020204" pitchFamily="34" charset="0"/>
              <a:buChar char="•"/>
            </a:pPr>
            <a:r>
              <a:rPr lang="en-US" sz="1000" dirty="0"/>
              <a:t>Energy efficiency includes measures related to reduced demand and efficiency improvements. Structural changes (e.g. relocation of steel production with direct reduced iron) and circular economy practices are part of energy efficiency. </a:t>
            </a:r>
          </a:p>
          <a:p>
            <a:pPr marL="171450" indent="-171450">
              <a:buFont typeface="Arial" panose="020B0604020202020204" pitchFamily="34" charset="0"/>
              <a:buChar char="•"/>
            </a:pPr>
            <a:r>
              <a:rPr lang="en-US" sz="1000" dirty="0"/>
              <a:t>Electrification includes direct use of clean electricity in transport and heat applications. </a:t>
            </a:r>
          </a:p>
          <a:p>
            <a:pPr marL="171450" indent="-171450">
              <a:buFont typeface="Arial" panose="020B0604020202020204" pitchFamily="34" charset="0"/>
              <a:buChar char="•"/>
            </a:pPr>
            <a:r>
              <a:rPr lang="en-US" sz="1000" dirty="0"/>
              <a:t>Hydrogen and its derivatives include use of hydrogen and synthetic fuels and feedstocks. </a:t>
            </a:r>
          </a:p>
          <a:p>
            <a:pPr marL="171450" indent="-171450">
              <a:buFont typeface="Arial" panose="020B0604020202020204" pitchFamily="34" charset="0"/>
              <a:buChar char="•"/>
            </a:pPr>
            <a:r>
              <a:rPr lang="en-US" sz="1000" dirty="0"/>
              <a:t>CCS describes carbon capture and storage from point-source fossil-fuel-based and other emitting processes mainly in industry. </a:t>
            </a:r>
          </a:p>
          <a:p>
            <a:pPr marL="171450" indent="-171450">
              <a:buFont typeface="Arial" panose="020B0604020202020204" pitchFamily="34" charset="0"/>
              <a:buChar char="•"/>
            </a:pPr>
            <a:r>
              <a:rPr lang="en-US" sz="1000" dirty="0"/>
              <a:t>BECCS and other carbon removal measures include bioenergy coupled with CCS (BECCS) in electricity and heat generation, and in industry and other measures in industry.</a:t>
            </a:r>
          </a:p>
          <a:p>
            <a:pPr marL="171450" lvl="0" indent="-171450">
              <a:buFont typeface="Arial" panose="020B0604020202020204" pitchFamily="34" charset="0"/>
              <a:buChar char="•"/>
            </a:pPr>
            <a:endParaRPr lang="en-US" sz="1000" dirty="0"/>
          </a:p>
          <a:p>
            <a:r>
              <a:rPr lang="en-US" sz="1000" b="1" dirty="0"/>
              <a:t>Renewable energy plays a key role in the decarbonization effort. Over 90% of the solutions in 2050 involve renewable energy through direct supply, electrification, energy efficiency, green hydrogen and BECCS. Fossil-based CCS has a limited role to play, and the contribution of nuclear remains at the same levels as today.</a:t>
            </a:r>
          </a:p>
          <a:p>
            <a:endParaRPr lang="en-US" sz="1000" dirty="0"/>
          </a:p>
          <a:p>
            <a:endParaRPr lang="en-US" dirty="0"/>
          </a:p>
        </p:txBody>
      </p:sp>
    </p:spTree>
    <p:extLst>
      <p:ext uri="{BB962C8B-B14F-4D97-AF65-F5344CB8AC3E}">
        <p14:creationId xmlns:p14="http://schemas.microsoft.com/office/powerpoint/2010/main" val="1324875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9564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23605777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4" name="think-cell Slide" r:id="rId4" imgW="592" imgH="588" progId="TCLayout.ActiveDocument.1">
                  <p:embed/>
                </p:oleObj>
              </mc:Choice>
              <mc:Fallback>
                <p:oleObj name="think-cell Slide" r:id="rId4" imgW="592" imgH="588"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Rectangle 7"/>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hasCustomPrompt="1"/>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70"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r>
              <a:rPr lang="en-US"/>
              <a:t>Date</a:t>
            </a:r>
          </a:p>
        </p:txBody>
      </p:sp>
      <p:pic>
        <p:nvPicPr>
          <p:cNvPr id="10" name="Picture 9">
            <a:extLst>
              <a:ext uri="{FF2B5EF4-FFF2-40B4-BE49-F238E27FC236}">
                <a16:creationId xmlns:a16="http://schemas.microsoft.com/office/drawing/2014/main" id="{BD7EEB49-7285-E041-82CA-B9BF37D62625}"/>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82731" y="5957634"/>
            <a:ext cx="3079615"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95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White Title Slide">
    <p:spTree>
      <p:nvGrpSpPr>
        <p:cNvPr id="1" name=""/>
        <p:cNvGrpSpPr/>
        <p:nvPr/>
      </p:nvGrpSpPr>
      <p:grpSpPr>
        <a:xfrm>
          <a:off x="0" y="0"/>
          <a:ext cx="0" cy="0"/>
          <a:chOff x="0" y="0"/>
          <a:chExt cx="0" cy="0"/>
        </a:xfrm>
      </p:grpSpPr>
      <p:sp>
        <p:nvSpPr>
          <p:cNvPr id="8"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1"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12" name="Freeform 1098"/>
          <p:cNvSpPr>
            <a:spLocks/>
          </p:cNvSpPr>
          <p:nvPr/>
        </p:nvSpPr>
        <p:spPr bwMode="auto">
          <a:xfrm>
            <a:off x="649818" y="617539"/>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6 w 2"/>
              <a:gd name="T35" fmla="*/ 0 h 1587"/>
              <a:gd name="T36" fmla="*/ 2147483646 w 2"/>
              <a:gd name="T37" fmla="*/ 0 h 1587"/>
              <a:gd name="T38" fmla="*/ 2147483646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15"/>
          <p:cNvSpPr>
            <a:spLocks/>
          </p:cNvSpPr>
          <p:nvPr/>
        </p:nvSpPr>
        <p:spPr bwMode="auto">
          <a:xfrm>
            <a:off x="611718" y="473075"/>
            <a:ext cx="4233" cy="3175"/>
          </a:xfrm>
          <a:custGeom>
            <a:avLst/>
            <a:gdLst>
              <a:gd name="T0" fmla="*/ 0 w 2"/>
              <a:gd name="T1" fmla="*/ 2147483646 h 2"/>
              <a:gd name="T2" fmla="*/ 0 w 2"/>
              <a:gd name="T3" fmla="*/ 2147483646 h 2"/>
              <a:gd name="T4" fmla="*/ 0 w 2"/>
              <a:gd name="T5" fmla="*/ 2147483646 h 2"/>
              <a:gd name="T6" fmla="*/ 0 w 2"/>
              <a:gd name="T7" fmla="*/ 2147483646 h 2"/>
              <a:gd name="T8" fmla="*/ 0 w 2"/>
              <a:gd name="T9" fmla="*/ 2147483646 h 2"/>
              <a:gd name="T10" fmla="*/ 0 w 2"/>
              <a:gd name="T11" fmla="*/ 2147483646 h 2"/>
              <a:gd name="T12" fmla="*/ 2147483646 w 2"/>
              <a:gd name="T13" fmla="*/ 2147483646 h 2"/>
              <a:gd name="T14" fmla="*/ 2147483646 w 2"/>
              <a:gd name="T15" fmla="*/ 2147483646 h 2"/>
              <a:gd name="T16" fmla="*/ 2147483646 w 2"/>
              <a:gd name="T17" fmla="*/ 0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2147483646 w 2"/>
              <a:gd name="T29" fmla="*/ 2147483646 h 2"/>
              <a:gd name="T30" fmla="*/ 2147483646 w 2"/>
              <a:gd name="T31" fmla="*/ 2147483646 h 2"/>
              <a:gd name="T32" fmla="*/ 2147483646 w 2"/>
              <a:gd name="T33" fmla="*/ 2147483646 h 2"/>
              <a:gd name="T34" fmla="*/ 2147483646 w 2"/>
              <a:gd name="T35" fmla="*/ 2147483646 h 2"/>
              <a:gd name="T36" fmla="*/ 2147483646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2147483646 w 2"/>
              <a:gd name="T55" fmla="*/ 2147483646 h 2"/>
              <a:gd name="T56" fmla="*/ 0 w 2"/>
              <a:gd name="T57" fmla="*/ 2147483646 h 2"/>
              <a:gd name="T58" fmla="*/ 2147483646 w 2"/>
              <a:gd name="T59" fmla="*/ 2147483646 h 2"/>
              <a:gd name="T60" fmla="*/ 2147483646 w 2"/>
              <a:gd name="T61" fmla="*/ 2147483646 h 2"/>
              <a:gd name="T62" fmla="*/ 2147483646 w 2"/>
              <a:gd name="T63" fmla="*/ 2147483646 h 2"/>
              <a:gd name="T64" fmla="*/ 0 w 2"/>
              <a:gd name="T65" fmla="*/ 2147483646 h 2"/>
              <a:gd name="T66" fmla="*/ 0 w 2"/>
              <a:gd name="T67" fmla="*/ 2147483646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20"/>
          <p:cNvSpPr>
            <a:spLocks/>
          </p:cNvSpPr>
          <p:nvPr/>
        </p:nvSpPr>
        <p:spPr bwMode="auto">
          <a:xfrm>
            <a:off x="611718" y="463551"/>
            <a:ext cx="4233" cy="3175"/>
          </a:xfrm>
          <a:custGeom>
            <a:avLst/>
            <a:gdLst>
              <a:gd name="T0" fmla="*/ 0 w 2"/>
              <a:gd name="T1" fmla="*/ 0 h 2"/>
              <a:gd name="T2" fmla="*/ 0 w 2"/>
              <a:gd name="T3" fmla="*/ 2147483646 h 2"/>
              <a:gd name="T4" fmla="*/ 0 w 2"/>
              <a:gd name="T5" fmla="*/ 2147483646 h 2"/>
              <a:gd name="T6" fmla="*/ 0 w 2"/>
              <a:gd name="T7" fmla="*/ 2147483646 h 2"/>
              <a:gd name="T8" fmla="*/ 2147483646 w 2"/>
              <a:gd name="T9" fmla="*/ 2147483646 h 2"/>
              <a:gd name="T10" fmla="*/ 2147483646 w 2"/>
              <a:gd name="T11" fmla="*/ 0 h 2"/>
              <a:gd name="T12" fmla="*/ 2147483646 w 2"/>
              <a:gd name="T13" fmla="*/ 0 h 2"/>
              <a:gd name="T14" fmla="*/ 2147483646 w 2"/>
              <a:gd name="T15" fmla="*/ 0 h 2"/>
              <a:gd name="T16" fmla="*/ 0 w 2"/>
              <a:gd name="T17" fmla="*/ 0 h 2"/>
              <a:gd name="T18" fmla="*/ 0 w 2"/>
              <a:gd name="T19" fmla="*/ 2147483646 h 2"/>
              <a:gd name="T20" fmla="*/ 0 w 2"/>
              <a:gd name="T21" fmla="*/ 2147483646 h 2"/>
              <a:gd name="T22" fmla="*/ 2147483646 w 2"/>
              <a:gd name="T23" fmla="*/ 0 h 2"/>
              <a:gd name="T24" fmla="*/ 2147483646 w 2"/>
              <a:gd name="T25" fmla="*/ 0 h 2"/>
              <a:gd name="T26" fmla="*/ 2147483646 w 2"/>
              <a:gd name="T27" fmla="*/ 0 h 2"/>
              <a:gd name="T28" fmla="*/ 2147483646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2147483646 w 2"/>
              <a:gd name="T47" fmla="*/ 2147483646 h 2"/>
              <a:gd name="T48" fmla="*/ 0 w 2"/>
              <a:gd name="T49" fmla="*/ 2147483646 h 2"/>
              <a:gd name="T50" fmla="*/ 0 w 2"/>
              <a:gd name="T51" fmla="*/ 2147483646 h 2"/>
              <a:gd name="T52" fmla="*/ 2147483646 w 2"/>
              <a:gd name="T53" fmla="*/ 2147483646 h 2"/>
              <a:gd name="T54" fmla="*/ 2147483646 w 2"/>
              <a:gd name="T55" fmla="*/ 2147483646 h 2"/>
              <a:gd name="T56" fmla="*/ 2147483646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34"/>
          <p:cNvSpPr>
            <a:spLocks/>
          </p:cNvSpPr>
          <p:nvPr/>
        </p:nvSpPr>
        <p:spPr bwMode="auto">
          <a:xfrm>
            <a:off x="937685" y="514350"/>
            <a:ext cx="4233" cy="6350"/>
          </a:xfrm>
          <a:custGeom>
            <a:avLst/>
            <a:gdLst>
              <a:gd name="T0" fmla="*/ 2147483646 w 2"/>
              <a:gd name="T1" fmla="*/ 2147483646 h 4"/>
              <a:gd name="T2" fmla="*/ 2147483646 w 2"/>
              <a:gd name="T3" fmla="*/ 2147483646 h 4"/>
              <a:gd name="T4" fmla="*/ 2147483646 w 2"/>
              <a:gd name="T5" fmla="*/ 2147483646 h 4"/>
              <a:gd name="T6" fmla="*/ 2147483646 w 2"/>
              <a:gd name="T7" fmla="*/ 2147483646 h 4"/>
              <a:gd name="T8" fmla="*/ 2147483646 w 2"/>
              <a:gd name="T9" fmla="*/ 0 h 4"/>
              <a:gd name="T10" fmla="*/ 2147483646 w 2"/>
              <a:gd name="T11" fmla="*/ 0 h 4"/>
              <a:gd name="T12" fmla="*/ 2147483646 w 2"/>
              <a:gd name="T13" fmla="*/ 0 h 4"/>
              <a:gd name="T14" fmla="*/ 0 w 2"/>
              <a:gd name="T15" fmla="*/ 2147483646 h 4"/>
              <a:gd name="T16" fmla="*/ 2147483646 w 2"/>
              <a:gd name="T17" fmla="*/ 2147483646 h 4"/>
              <a:gd name="T18" fmla="*/ 2147483646 w 2"/>
              <a:gd name="T19" fmla="*/ 2147483646 h 4"/>
              <a:gd name="T20" fmla="*/ 2147483646 w 2"/>
              <a:gd name="T21" fmla="*/ 2147483646 h 4"/>
              <a:gd name="T22" fmla="*/ 2147483646 w 2"/>
              <a:gd name="T23" fmla="*/ 0 h 4"/>
              <a:gd name="T24" fmla="*/ 2147483646 w 2"/>
              <a:gd name="T25" fmla="*/ 2147483646 h 4"/>
              <a:gd name="T26" fmla="*/ 2147483646 w 2"/>
              <a:gd name="T27" fmla="*/ 2147483646 h 4"/>
              <a:gd name="T28" fmla="*/ 2147483646 w 2"/>
              <a:gd name="T29" fmla="*/ 2147483646 h 4"/>
              <a:gd name="T30" fmla="*/ 2147483646 w 2"/>
              <a:gd name="T31" fmla="*/ 2147483646 h 4"/>
              <a:gd name="T32" fmla="*/ 2147483646 w 2"/>
              <a:gd name="T33" fmla="*/ 2147483646 h 4"/>
              <a:gd name="T34" fmla="*/ 2147483646 w 2"/>
              <a:gd name="T35" fmla="*/ 2147483646 h 4"/>
              <a:gd name="T36" fmla="*/ 2147483646 w 2"/>
              <a:gd name="T37" fmla="*/ 2147483646 h 4"/>
              <a:gd name="T38" fmla="*/ 2147483646 w 2"/>
              <a:gd name="T39" fmla="*/ 2147483646 h 4"/>
              <a:gd name="T40" fmla="*/ 2147483646 w 2"/>
              <a:gd name="T41" fmla="*/ 2147483646 h 4"/>
              <a:gd name="T42" fmla="*/ 2147483646 w 2"/>
              <a:gd name="T43" fmla="*/ 2147483646 h 4"/>
              <a:gd name="T44" fmla="*/ 2147483646 w 2"/>
              <a:gd name="T45" fmla="*/ 2147483646 h 4"/>
              <a:gd name="T46" fmla="*/ 2147483646 w 2"/>
              <a:gd name="T47" fmla="*/ 2147483646 h 4"/>
              <a:gd name="T48" fmla="*/ 2147483646 w 2"/>
              <a:gd name="T49" fmla="*/ 2147483646 h 4"/>
              <a:gd name="T50" fmla="*/ 2147483646 w 2"/>
              <a:gd name="T51" fmla="*/ 2147483646 h 4"/>
              <a:gd name="T52" fmla="*/ 0 w 2"/>
              <a:gd name="T53" fmla="*/ 2147483646 h 4"/>
              <a:gd name="T54" fmla="*/ 2147483646 w 2"/>
              <a:gd name="T55" fmla="*/ 2147483646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41"/>
          <p:cNvSpPr>
            <a:spLocks/>
          </p:cNvSpPr>
          <p:nvPr/>
        </p:nvSpPr>
        <p:spPr bwMode="auto">
          <a:xfrm>
            <a:off x="941918" y="479425"/>
            <a:ext cx="2116" cy="6350"/>
          </a:xfrm>
          <a:custGeom>
            <a:avLst/>
            <a:gdLst>
              <a:gd name="T0" fmla="*/ 0 w 1587"/>
              <a:gd name="T1" fmla="*/ 2147483646 h 4"/>
              <a:gd name="T2" fmla="*/ 0 w 1587"/>
              <a:gd name="T3" fmla="*/ 2147483646 h 4"/>
              <a:gd name="T4" fmla="*/ 0 w 1587"/>
              <a:gd name="T5" fmla="*/ 0 h 4"/>
              <a:gd name="T6" fmla="*/ 0 w 1587"/>
              <a:gd name="T7" fmla="*/ 0 h 4"/>
              <a:gd name="T8" fmla="*/ 0 w 1587"/>
              <a:gd name="T9" fmla="*/ 2147483646 h 4"/>
              <a:gd name="T10" fmla="*/ 0 w 1587"/>
              <a:gd name="T11" fmla="*/ 2147483646 h 4"/>
              <a:gd name="T12" fmla="*/ 0 w 1587"/>
              <a:gd name="T13" fmla="*/ 2147483646 h 4"/>
              <a:gd name="T14" fmla="*/ 0 w 1587"/>
              <a:gd name="T15" fmla="*/ 2147483646 h 4"/>
              <a:gd name="T16" fmla="*/ 0 w 1587"/>
              <a:gd name="T17" fmla="*/ 2147483646 h 4"/>
              <a:gd name="T18" fmla="*/ 0 w 1587"/>
              <a:gd name="T19" fmla="*/ 2147483646 h 4"/>
              <a:gd name="T20" fmla="*/ 0 w 1587"/>
              <a:gd name="T21" fmla="*/ 2147483646 h 4"/>
              <a:gd name="T22" fmla="*/ 0 w 1587"/>
              <a:gd name="T23" fmla="*/ 2147483646 h 4"/>
              <a:gd name="T24" fmla="*/ 0 w 1587"/>
              <a:gd name="T25" fmla="*/ 2147483646 h 4"/>
              <a:gd name="T26" fmla="*/ 0 w 1587"/>
              <a:gd name="T27" fmla="*/ 2147483646 h 4"/>
              <a:gd name="T28" fmla="*/ 0 w 1587"/>
              <a:gd name="T29" fmla="*/ 2147483646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48"/>
          <p:cNvSpPr>
            <a:spLocks/>
          </p:cNvSpPr>
          <p:nvPr/>
        </p:nvSpPr>
        <p:spPr bwMode="auto">
          <a:xfrm>
            <a:off x="924985" y="460376"/>
            <a:ext cx="4233" cy="3175"/>
          </a:xfrm>
          <a:custGeom>
            <a:avLst/>
            <a:gdLst>
              <a:gd name="T0" fmla="*/ 2147483646 w 2"/>
              <a:gd name="T1" fmla="*/ 2147483646 h 2"/>
              <a:gd name="T2" fmla="*/ 2147483646 w 2"/>
              <a:gd name="T3" fmla="*/ 0 h 2"/>
              <a:gd name="T4" fmla="*/ 2147483646 w 2"/>
              <a:gd name="T5" fmla="*/ 0 h 2"/>
              <a:gd name="T6" fmla="*/ 2147483646 w 2"/>
              <a:gd name="T7" fmla="*/ 0 h 2"/>
              <a:gd name="T8" fmla="*/ 2147483646 w 2"/>
              <a:gd name="T9" fmla="*/ 0 h 2"/>
              <a:gd name="T10" fmla="*/ 0 w 2"/>
              <a:gd name="T11" fmla="*/ 0 h 2"/>
              <a:gd name="T12" fmla="*/ 0 w 2"/>
              <a:gd name="T13" fmla="*/ 0 h 2"/>
              <a:gd name="T14" fmla="*/ 0 w 2"/>
              <a:gd name="T15" fmla="*/ 2147483646 h 2"/>
              <a:gd name="T16" fmla="*/ 0 w 2"/>
              <a:gd name="T17" fmla="*/ 2147483646 h 2"/>
              <a:gd name="T18" fmla="*/ 0 w 2"/>
              <a:gd name="T19" fmla="*/ 2147483646 h 2"/>
              <a:gd name="T20" fmla="*/ 2147483646 w 2"/>
              <a:gd name="T21" fmla="*/ 2147483646 h 2"/>
              <a:gd name="T22" fmla="*/ 2147483646 w 2"/>
              <a:gd name="T23" fmla="*/ 2147483646 h 2"/>
              <a:gd name="T24" fmla="*/ 2147483646 w 2"/>
              <a:gd name="T25" fmla="*/ 0 h 2"/>
              <a:gd name="T26" fmla="*/ 2147483646 w 2"/>
              <a:gd name="T27" fmla="*/ 0 h 2"/>
              <a:gd name="T28" fmla="*/ 2147483646 w 2"/>
              <a:gd name="T29" fmla="*/ 0 h 2"/>
              <a:gd name="T30" fmla="*/ 0 w 2"/>
              <a:gd name="T31" fmla="*/ 2147483646 h 2"/>
              <a:gd name="T32" fmla="*/ 2147483646 w 2"/>
              <a:gd name="T33" fmla="*/ 2147483646 h 2"/>
              <a:gd name="T34" fmla="*/ 2147483646 w 2"/>
              <a:gd name="T35" fmla="*/ 0 h 2"/>
              <a:gd name="T36" fmla="*/ 0 w 2"/>
              <a:gd name="T37" fmla="*/ 2147483646 h 2"/>
              <a:gd name="T38" fmla="*/ 2147483646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2147483646 w 2"/>
              <a:gd name="T59" fmla="*/ 2147483646 h 2"/>
              <a:gd name="T60" fmla="*/ 2147483646 w 2"/>
              <a:gd name="T61" fmla="*/ 2147483646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0"/>
          <p:cNvSpPr>
            <a:spLocks/>
          </p:cNvSpPr>
          <p:nvPr/>
        </p:nvSpPr>
        <p:spPr bwMode="auto">
          <a:xfrm>
            <a:off x="912285" y="447676"/>
            <a:ext cx="2116" cy="3175"/>
          </a:xfrm>
          <a:custGeom>
            <a:avLst/>
            <a:gdLst>
              <a:gd name="T0" fmla="*/ 0 w 1587"/>
              <a:gd name="T1" fmla="*/ 2147483646 h 2"/>
              <a:gd name="T2" fmla="*/ 0 w 1587"/>
              <a:gd name="T3" fmla="*/ 0 h 2"/>
              <a:gd name="T4" fmla="*/ 0 w 1587"/>
              <a:gd name="T5" fmla="*/ 2147483646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2"/>
          <p:cNvSpPr>
            <a:spLocks/>
          </p:cNvSpPr>
          <p:nvPr/>
        </p:nvSpPr>
        <p:spPr bwMode="auto">
          <a:xfrm>
            <a:off x="912285" y="447676"/>
            <a:ext cx="4233" cy="3175"/>
          </a:xfrm>
          <a:custGeom>
            <a:avLst/>
            <a:gdLst>
              <a:gd name="T0" fmla="*/ 2147483646 w 2"/>
              <a:gd name="T1" fmla="*/ 0 h 2"/>
              <a:gd name="T2" fmla="*/ 0 w 2"/>
              <a:gd name="T3" fmla="*/ 0 h 2"/>
              <a:gd name="T4" fmla="*/ 0 w 2"/>
              <a:gd name="T5" fmla="*/ 0 h 2"/>
              <a:gd name="T6" fmla="*/ 0 w 2"/>
              <a:gd name="T7" fmla="*/ 0 h 2"/>
              <a:gd name="T8" fmla="*/ 0 w 2"/>
              <a:gd name="T9" fmla="*/ 2147483646 h 2"/>
              <a:gd name="T10" fmla="*/ 2147483646 w 2"/>
              <a:gd name="T11" fmla="*/ 2147483646 h 2"/>
              <a:gd name="T12" fmla="*/ 2147483646 w 2"/>
              <a:gd name="T13" fmla="*/ 0 h 2"/>
              <a:gd name="T14" fmla="*/ 0 w 2"/>
              <a:gd name="T15" fmla="*/ 0 h 2"/>
              <a:gd name="T16" fmla="*/ 0 w 2"/>
              <a:gd name="T17" fmla="*/ 0 h 2"/>
              <a:gd name="T18" fmla="*/ 0 w 2"/>
              <a:gd name="T19" fmla="*/ 0 h 2"/>
              <a:gd name="T20" fmla="*/ 0 w 2"/>
              <a:gd name="T21" fmla="*/ 2147483646 h 2"/>
              <a:gd name="T22" fmla="*/ 2147483646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54"/>
          <p:cNvSpPr>
            <a:spLocks/>
          </p:cNvSpPr>
          <p:nvPr/>
        </p:nvSpPr>
        <p:spPr bwMode="auto">
          <a:xfrm>
            <a:off x="886885" y="43497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56"/>
          <p:cNvSpPr>
            <a:spLocks/>
          </p:cNvSpPr>
          <p:nvPr/>
        </p:nvSpPr>
        <p:spPr bwMode="auto">
          <a:xfrm>
            <a:off x="886885" y="431801"/>
            <a:ext cx="4233" cy="3175"/>
          </a:xfrm>
          <a:custGeom>
            <a:avLst/>
            <a:gdLst>
              <a:gd name="T0" fmla="*/ 2147483646 w 2"/>
              <a:gd name="T1" fmla="*/ 2147483646 h 2"/>
              <a:gd name="T2" fmla="*/ 0 w 2"/>
              <a:gd name="T3" fmla="*/ 0 h 2"/>
              <a:gd name="T4" fmla="*/ 0 w 2"/>
              <a:gd name="T5" fmla="*/ 0 h 2"/>
              <a:gd name="T6" fmla="*/ 0 w 2"/>
              <a:gd name="T7" fmla="*/ 2147483646 h 2"/>
              <a:gd name="T8" fmla="*/ 2147483646 w 2"/>
              <a:gd name="T9" fmla="*/ 2147483646 h 2"/>
              <a:gd name="T10" fmla="*/ 2147483646 w 2"/>
              <a:gd name="T11" fmla="*/ 2147483646 h 2"/>
              <a:gd name="T12" fmla="*/ 2147483646 w 2"/>
              <a:gd name="T13" fmla="*/ 2147483646 h 2"/>
              <a:gd name="T14" fmla="*/ 0 w 2"/>
              <a:gd name="T15" fmla="*/ 0 h 2"/>
              <a:gd name="T16" fmla="*/ 0 w 2"/>
              <a:gd name="T17" fmla="*/ 0 h 2"/>
              <a:gd name="T18" fmla="*/ 0 w 2"/>
              <a:gd name="T19" fmla="*/ 2147483646 h 2"/>
              <a:gd name="T20" fmla="*/ 2147483646 w 2"/>
              <a:gd name="T21" fmla="*/ 2147483646 h 2"/>
              <a:gd name="T22" fmla="*/ 2147483646 w 2"/>
              <a:gd name="T23" fmla="*/ 2147483646 h 2"/>
              <a:gd name="T24" fmla="*/ 2147483646 w 2"/>
              <a:gd name="T25" fmla="*/ 2147483646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63"/>
          <p:cNvSpPr>
            <a:spLocks/>
          </p:cNvSpPr>
          <p:nvPr/>
        </p:nvSpPr>
        <p:spPr bwMode="auto">
          <a:xfrm>
            <a:off x="814917" y="415926"/>
            <a:ext cx="8467" cy="3175"/>
          </a:xfrm>
          <a:custGeom>
            <a:avLst/>
            <a:gdLst>
              <a:gd name="T0" fmla="*/ 2147483646 w 4"/>
              <a:gd name="T1" fmla="*/ 2147483646 h 2"/>
              <a:gd name="T2" fmla="*/ 2147483646 w 4"/>
              <a:gd name="T3" fmla="*/ 2147483646 h 2"/>
              <a:gd name="T4" fmla="*/ 2147483646 w 4"/>
              <a:gd name="T5" fmla="*/ 2147483646 h 2"/>
              <a:gd name="T6" fmla="*/ 2147483646 w 4"/>
              <a:gd name="T7" fmla="*/ 0 h 2"/>
              <a:gd name="T8" fmla="*/ 2147483646 w 4"/>
              <a:gd name="T9" fmla="*/ 0 h 2"/>
              <a:gd name="T10" fmla="*/ 2147483646 w 4"/>
              <a:gd name="T11" fmla="*/ 0 h 2"/>
              <a:gd name="T12" fmla="*/ 2147483646 w 4"/>
              <a:gd name="T13" fmla="*/ 0 h 2"/>
              <a:gd name="T14" fmla="*/ 0 w 4"/>
              <a:gd name="T15" fmla="*/ 2147483646 h 2"/>
              <a:gd name="T16" fmla="*/ 2147483646 w 4"/>
              <a:gd name="T17" fmla="*/ 2147483646 h 2"/>
              <a:gd name="T18" fmla="*/ 2147483646 w 4"/>
              <a:gd name="T19" fmla="*/ 0 h 2"/>
              <a:gd name="T20" fmla="*/ 2147483646 w 4"/>
              <a:gd name="T21" fmla="*/ 2147483646 h 2"/>
              <a:gd name="T22" fmla="*/ 2147483646 w 4"/>
              <a:gd name="T23" fmla="*/ 0 h 2"/>
              <a:gd name="T24" fmla="*/ 2147483646 w 4"/>
              <a:gd name="T25" fmla="*/ 0 h 2"/>
              <a:gd name="T26" fmla="*/ 2147483646 w 4"/>
              <a:gd name="T27" fmla="*/ 0 h 2"/>
              <a:gd name="T28" fmla="*/ 2147483646 w 4"/>
              <a:gd name="T29" fmla="*/ 0 h 2"/>
              <a:gd name="T30" fmla="*/ 0 w 4"/>
              <a:gd name="T31" fmla="*/ 0 h 2"/>
              <a:gd name="T32" fmla="*/ 2147483646 w 4"/>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72"/>
          <p:cNvSpPr>
            <a:spLocks/>
          </p:cNvSpPr>
          <p:nvPr/>
        </p:nvSpPr>
        <p:spPr bwMode="auto">
          <a:xfrm>
            <a:off x="776818" y="476251"/>
            <a:ext cx="4233" cy="3175"/>
          </a:xfrm>
          <a:custGeom>
            <a:avLst/>
            <a:gdLst>
              <a:gd name="T0" fmla="*/ 0 w 2"/>
              <a:gd name="T1" fmla="*/ 2147483646 h 2"/>
              <a:gd name="T2" fmla="*/ 0 w 2"/>
              <a:gd name="T3" fmla="*/ 2147483646 h 2"/>
              <a:gd name="T4" fmla="*/ 2147483646 w 2"/>
              <a:gd name="T5" fmla="*/ 2147483646 h 2"/>
              <a:gd name="T6" fmla="*/ 0 w 2"/>
              <a:gd name="T7" fmla="*/ 0 h 2"/>
              <a:gd name="T8" fmla="*/ 0 w 2"/>
              <a:gd name="T9" fmla="*/ 0 h 2"/>
              <a:gd name="T10" fmla="*/ 0 w 2"/>
              <a:gd name="T11" fmla="*/ 0 h 2"/>
              <a:gd name="T12" fmla="*/ 0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0 w 2"/>
              <a:gd name="T39" fmla="*/ 2147483646 h 2"/>
              <a:gd name="T40" fmla="*/ 0 w 2"/>
              <a:gd name="T41" fmla="*/ 2147483646 h 2"/>
              <a:gd name="T42" fmla="*/ 0 w 2"/>
              <a:gd name="T43" fmla="*/ 2147483646 h 2"/>
              <a:gd name="T44" fmla="*/ 0 w 2"/>
              <a:gd name="T45" fmla="*/ 2147483646 h 2"/>
              <a:gd name="T46" fmla="*/ 0 w 2"/>
              <a:gd name="T47" fmla="*/ 2147483646 h 2"/>
              <a:gd name="T48" fmla="*/ 0 w 2"/>
              <a:gd name="T49" fmla="*/ 2147483646 h 2"/>
              <a:gd name="T50" fmla="*/ 0 w 2"/>
              <a:gd name="T51" fmla="*/ 2147483646 h 2"/>
              <a:gd name="T52" fmla="*/ 0 w 2"/>
              <a:gd name="T53" fmla="*/ 2147483646 h 2"/>
              <a:gd name="T54" fmla="*/ 0 w 2"/>
              <a:gd name="T55" fmla="*/ 2147483646 h 2"/>
              <a:gd name="T56" fmla="*/ 0 w 2"/>
              <a:gd name="T57" fmla="*/ 2147483646 h 2"/>
              <a:gd name="T58" fmla="*/ 0 w 2"/>
              <a:gd name="T59" fmla="*/ 2147483646 h 2"/>
              <a:gd name="T60" fmla="*/ 0 w 2"/>
              <a:gd name="T61" fmla="*/ 2147483646 h 2"/>
              <a:gd name="T62" fmla="*/ 0 w 2"/>
              <a:gd name="T63" fmla="*/ 2147483646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177"/>
          <p:cNvSpPr>
            <a:spLocks/>
          </p:cNvSpPr>
          <p:nvPr/>
        </p:nvSpPr>
        <p:spPr bwMode="auto">
          <a:xfrm>
            <a:off x="742952" y="534989"/>
            <a:ext cx="4233" cy="3175"/>
          </a:xfrm>
          <a:custGeom>
            <a:avLst/>
            <a:gdLst>
              <a:gd name="T0" fmla="*/ 0 w 2"/>
              <a:gd name="T1" fmla="*/ 2147483646 h 2"/>
              <a:gd name="T2" fmla="*/ 2147483646 w 2"/>
              <a:gd name="T3" fmla="*/ 2147483646 h 2"/>
              <a:gd name="T4" fmla="*/ 2147483646 w 2"/>
              <a:gd name="T5" fmla="*/ 2147483646 h 2"/>
              <a:gd name="T6" fmla="*/ 2147483646 w 2"/>
              <a:gd name="T7" fmla="*/ 0 h 2"/>
              <a:gd name="T8" fmla="*/ 2147483646 w 2"/>
              <a:gd name="T9" fmla="*/ 0 h 2"/>
              <a:gd name="T10" fmla="*/ 2147483646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6 h 2"/>
              <a:gd name="T40" fmla="*/ 0 w 2"/>
              <a:gd name="T41" fmla="*/ 2147483646 h 2"/>
              <a:gd name="T42" fmla="*/ 2147483646 w 2"/>
              <a:gd name="T43" fmla="*/ 2147483646 h 2"/>
              <a:gd name="T44" fmla="*/ 2147483646 w 2"/>
              <a:gd name="T45" fmla="*/ 0 h 2"/>
              <a:gd name="T46" fmla="*/ 2147483646 w 2"/>
              <a:gd name="T47" fmla="*/ 0 h 2"/>
              <a:gd name="T48" fmla="*/ 2147483646 w 2"/>
              <a:gd name="T49" fmla="*/ 0 h 2"/>
              <a:gd name="T50" fmla="*/ 2147483646 w 2"/>
              <a:gd name="T51" fmla="*/ 0 h 2"/>
              <a:gd name="T52" fmla="*/ 2147483646 w 2"/>
              <a:gd name="T53" fmla="*/ 0 h 2"/>
              <a:gd name="T54" fmla="*/ 2147483646 w 2"/>
              <a:gd name="T55" fmla="*/ 0 h 2"/>
              <a:gd name="T56" fmla="*/ 2147483646 w 2"/>
              <a:gd name="T57" fmla="*/ 0 h 2"/>
              <a:gd name="T58" fmla="*/ 2147483646 w 2"/>
              <a:gd name="T59" fmla="*/ 0 h 2"/>
              <a:gd name="T60" fmla="*/ 2147483646 w 2"/>
              <a:gd name="T61" fmla="*/ 0 h 2"/>
              <a:gd name="T62" fmla="*/ 2147483646 w 2"/>
              <a:gd name="T63" fmla="*/ 0 h 2"/>
              <a:gd name="T64" fmla="*/ 2147483646 w 2"/>
              <a:gd name="T65" fmla="*/ 0 h 2"/>
              <a:gd name="T66" fmla="*/ 2147483646 w 2"/>
              <a:gd name="T67" fmla="*/ 2147483646 h 2"/>
              <a:gd name="T68" fmla="*/ 2147483646 w 2"/>
              <a:gd name="T69" fmla="*/ 0 h 2"/>
              <a:gd name="T70" fmla="*/ 2147483646 w 2"/>
              <a:gd name="T71" fmla="*/ 0 h 2"/>
              <a:gd name="T72" fmla="*/ 0 w 2"/>
              <a:gd name="T73" fmla="*/ 0 h 2"/>
              <a:gd name="T74" fmla="*/ 0 w 2"/>
              <a:gd name="T75" fmla="*/ 0 h 2"/>
              <a:gd name="T76" fmla="*/ 0 w 2"/>
              <a:gd name="T77" fmla="*/ 2147483646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180"/>
          <p:cNvSpPr>
            <a:spLocks/>
          </p:cNvSpPr>
          <p:nvPr/>
        </p:nvSpPr>
        <p:spPr bwMode="auto">
          <a:xfrm>
            <a:off x="747185" y="530226"/>
            <a:ext cx="4233" cy="4763"/>
          </a:xfrm>
          <a:custGeom>
            <a:avLst/>
            <a:gdLst>
              <a:gd name="T0" fmla="*/ 0 w 2"/>
              <a:gd name="T1" fmla="*/ 2147483646 h 3"/>
              <a:gd name="T2" fmla="*/ 0 w 2"/>
              <a:gd name="T3" fmla="*/ 2147483646 h 3"/>
              <a:gd name="T4" fmla="*/ 2147483646 w 2"/>
              <a:gd name="T5" fmla="*/ 2147483646 h 3"/>
              <a:gd name="T6" fmla="*/ 2147483646 w 2"/>
              <a:gd name="T7" fmla="*/ 2147483646 h 3"/>
              <a:gd name="T8" fmla="*/ 0 w 2"/>
              <a:gd name="T9" fmla="*/ 0 h 3"/>
              <a:gd name="T10" fmla="*/ 0 w 2"/>
              <a:gd name="T11" fmla="*/ 0 h 3"/>
              <a:gd name="T12" fmla="*/ 0 w 2"/>
              <a:gd name="T13" fmla="*/ 0 h 3"/>
              <a:gd name="T14" fmla="*/ 0 w 2"/>
              <a:gd name="T15" fmla="*/ 2147483646 h 3"/>
              <a:gd name="T16" fmla="*/ 0 w 2"/>
              <a:gd name="T17" fmla="*/ 2147483646 h 3"/>
              <a:gd name="T18" fmla="*/ 0 w 2"/>
              <a:gd name="T19" fmla="*/ 2147483646 h 3"/>
              <a:gd name="T20" fmla="*/ 0 w 2"/>
              <a:gd name="T21" fmla="*/ 2147483646 h 3"/>
              <a:gd name="T22" fmla="*/ 0 w 2"/>
              <a:gd name="T23" fmla="*/ 0 h 3"/>
              <a:gd name="T24" fmla="*/ 0 w 2"/>
              <a:gd name="T25" fmla="*/ 2147483646 h 3"/>
              <a:gd name="T26" fmla="*/ 0 w 2"/>
              <a:gd name="T27" fmla="*/ 2147483646 h 3"/>
              <a:gd name="T28" fmla="*/ 0 w 2"/>
              <a:gd name="T29" fmla="*/ 2147483646 h 3"/>
              <a:gd name="T30" fmla="*/ 0 w 2"/>
              <a:gd name="T31" fmla="*/ 2147483646 h 3"/>
              <a:gd name="T32" fmla="*/ 0 w 2"/>
              <a:gd name="T33" fmla="*/ 2147483646 h 3"/>
              <a:gd name="T34" fmla="*/ 0 w 2"/>
              <a:gd name="T35" fmla="*/ 2147483646 h 3"/>
              <a:gd name="T36" fmla="*/ 0 w 2"/>
              <a:gd name="T37" fmla="*/ 2147483646 h 3"/>
              <a:gd name="T38" fmla="*/ 0 w 2"/>
              <a:gd name="T39" fmla="*/ 2147483646 h 3"/>
              <a:gd name="T40" fmla="*/ 0 w 2"/>
              <a:gd name="T41" fmla="*/ 2147483646 h 3"/>
              <a:gd name="T42" fmla="*/ 0 w 2"/>
              <a:gd name="T43" fmla="*/ 2147483646 h 3"/>
              <a:gd name="T44" fmla="*/ 0 w 2"/>
              <a:gd name="T45" fmla="*/ 2147483646 h 3"/>
              <a:gd name="T46" fmla="*/ 0 w 2"/>
              <a:gd name="T47" fmla="*/ 2147483646 h 3"/>
              <a:gd name="T48" fmla="*/ 0 w 2"/>
              <a:gd name="T49" fmla="*/ 2147483646 h 3"/>
              <a:gd name="T50" fmla="*/ 0 w 2"/>
              <a:gd name="T51" fmla="*/ 2147483646 h 3"/>
              <a:gd name="T52" fmla="*/ 0 w 2"/>
              <a:gd name="T53" fmla="*/ 2147483646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Freeform 1210"/>
          <p:cNvSpPr>
            <a:spLocks/>
          </p:cNvSpPr>
          <p:nvPr/>
        </p:nvSpPr>
        <p:spPr bwMode="auto">
          <a:xfrm>
            <a:off x="793752" y="557214"/>
            <a:ext cx="4233" cy="3175"/>
          </a:xfrm>
          <a:custGeom>
            <a:avLst/>
            <a:gdLst>
              <a:gd name="T0" fmla="*/ 0 w 2"/>
              <a:gd name="T1" fmla="*/ 2147483646 h 2"/>
              <a:gd name="T2" fmla="*/ 0 w 2"/>
              <a:gd name="T3" fmla="*/ 2147483646 h 2"/>
              <a:gd name="T4" fmla="*/ 2147483646 w 2"/>
              <a:gd name="T5" fmla="*/ 2147483646 h 2"/>
              <a:gd name="T6" fmla="*/ 2147483646 w 2"/>
              <a:gd name="T7" fmla="*/ 0 h 2"/>
              <a:gd name="T8" fmla="*/ 2147483646 w 2"/>
              <a:gd name="T9" fmla="*/ 0 h 2"/>
              <a:gd name="T10" fmla="*/ 0 w 2"/>
              <a:gd name="T11" fmla="*/ 0 h 2"/>
              <a:gd name="T12" fmla="*/ 0 w 2"/>
              <a:gd name="T13" fmla="*/ 0 h 2"/>
              <a:gd name="T14" fmla="*/ 0 w 2"/>
              <a:gd name="T15" fmla="*/ 0 h 2"/>
              <a:gd name="T16" fmla="*/ 0 w 2"/>
              <a:gd name="T17" fmla="*/ 2147483646 h 2"/>
              <a:gd name="T18" fmla="*/ 0 w 2"/>
              <a:gd name="T19" fmla="*/ 2147483646 h 2"/>
              <a:gd name="T20" fmla="*/ 2147483646 w 2"/>
              <a:gd name="T21" fmla="*/ 2147483646 h 2"/>
              <a:gd name="T22" fmla="*/ 2147483646 w 2"/>
              <a:gd name="T23" fmla="*/ 0 h 2"/>
              <a:gd name="T24" fmla="*/ 2147483646 w 2"/>
              <a:gd name="T25" fmla="*/ 0 h 2"/>
              <a:gd name="T26" fmla="*/ 0 w 2"/>
              <a:gd name="T27" fmla="*/ 0 h 2"/>
              <a:gd name="T28" fmla="*/ 0 w 2"/>
              <a:gd name="T29" fmla="*/ 0 h 2"/>
              <a:gd name="T30" fmla="*/ 0 w 2"/>
              <a:gd name="T31" fmla="*/ 0 h 2"/>
              <a:gd name="T32" fmla="*/ 0 w 2"/>
              <a:gd name="T33" fmla="*/ 2147483646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14"/>
          <p:cNvSpPr>
            <a:spLocks/>
          </p:cNvSpPr>
          <p:nvPr/>
        </p:nvSpPr>
        <p:spPr bwMode="auto">
          <a:xfrm>
            <a:off x="793752" y="557214"/>
            <a:ext cx="4233" cy="3175"/>
          </a:xfrm>
          <a:custGeom>
            <a:avLst/>
            <a:gdLst>
              <a:gd name="T0" fmla="*/ 0 w 2"/>
              <a:gd name="T1" fmla="*/ 2147483646 h 2"/>
              <a:gd name="T2" fmla="*/ 2147483646 w 2"/>
              <a:gd name="T3" fmla="*/ 2147483646 h 2"/>
              <a:gd name="T4" fmla="*/ 0 w 2"/>
              <a:gd name="T5" fmla="*/ 0 h 2"/>
              <a:gd name="T6" fmla="*/ 0 w 2"/>
              <a:gd name="T7" fmla="*/ 2147483646 h 2"/>
              <a:gd name="T8" fmla="*/ 0 w 2"/>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32"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Freeform 1221"/>
          <p:cNvSpPr>
            <a:spLocks/>
          </p:cNvSpPr>
          <p:nvPr/>
        </p:nvSpPr>
        <p:spPr bwMode="auto">
          <a:xfrm>
            <a:off x="975785" y="541339"/>
            <a:ext cx="4233" cy="3175"/>
          </a:xfrm>
          <a:custGeom>
            <a:avLst/>
            <a:gdLst>
              <a:gd name="T0" fmla="*/ 2147483646 w 2"/>
              <a:gd name="T1" fmla="*/ 0 h 2"/>
              <a:gd name="T2" fmla="*/ 2147483646 w 2"/>
              <a:gd name="T3" fmla="*/ 0 h 2"/>
              <a:gd name="T4" fmla="*/ 2147483646 w 2"/>
              <a:gd name="T5" fmla="*/ 0 h 2"/>
              <a:gd name="T6" fmla="*/ 0 w 2"/>
              <a:gd name="T7" fmla="*/ 0 h 2"/>
              <a:gd name="T8" fmla="*/ 0 w 2"/>
              <a:gd name="T9" fmla="*/ 0 h 2"/>
              <a:gd name="T10" fmla="*/ 0 w 2"/>
              <a:gd name="T11" fmla="*/ 2147483646 h 2"/>
              <a:gd name="T12" fmla="*/ 2147483646 w 2"/>
              <a:gd name="T13" fmla="*/ 0 h 2"/>
              <a:gd name="T14" fmla="*/ 2147483646 w 2"/>
              <a:gd name="T15" fmla="*/ 0 h 2"/>
              <a:gd name="T16" fmla="*/ 2147483646 w 2"/>
              <a:gd name="T17" fmla="*/ 0 h 2"/>
              <a:gd name="T18" fmla="*/ 0 w 2"/>
              <a:gd name="T19" fmla="*/ 0 h 2"/>
              <a:gd name="T20" fmla="*/ 0 w 2"/>
              <a:gd name="T21" fmla="*/ 0 h 2"/>
              <a:gd name="T22" fmla="*/ 0 w 2"/>
              <a:gd name="T23" fmla="*/ 2147483646 h 2"/>
              <a:gd name="T24" fmla="*/ 2147483646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34"/>
          <p:cNvSpPr>
            <a:spLocks/>
          </p:cNvSpPr>
          <p:nvPr/>
        </p:nvSpPr>
        <p:spPr bwMode="auto">
          <a:xfrm>
            <a:off x="963085" y="550864"/>
            <a:ext cx="4233" cy="1587"/>
          </a:xfrm>
          <a:custGeom>
            <a:avLst/>
            <a:gdLst>
              <a:gd name="T0" fmla="*/ 0 w 2"/>
              <a:gd name="T1" fmla="*/ 0 h 1587"/>
              <a:gd name="T2" fmla="*/ 0 w 2"/>
              <a:gd name="T3" fmla="*/ 0 h 1587"/>
              <a:gd name="T4" fmla="*/ 2147483646 w 2"/>
              <a:gd name="T5" fmla="*/ 0 h 1587"/>
              <a:gd name="T6" fmla="*/ 2147483646 w 2"/>
              <a:gd name="T7" fmla="*/ 0 h 1587"/>
              <a:gd name="T8" fmla="*/ 2147483646 w 2"/>
              <a:gd name="T9" fmla="*/ 0 h 1587"/>
              <a:gd name="T10" fmla="*/ 2147483646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6 w 2"/>
              <a:gd name="T25" fmla="*/ 0 h 1587"/>
              <a:gd name="T26" fmla="*/ 2147483646 w 2"/>
              <a:gd name="T27" fmla="*/ 0 h 1587"/>
              <a:gd name="T28" fmla="*/ 2147483646 w 2"/>
              <a:gd name="T29" fmla="*/ 0 h 1587"/>
              <a:gd name="T30" fmla="*/ 0 w 2"/>
              <a:gd name="T31" fmla="*/ 0 h 1587"/>
              <a:gd name="T32" fmla="*/ 0 w 2"/>
              <a:gd name="T33" fmla="*/ 0 h 1587"/>
              <a:gd name="T34" fmla="*/ 2147483646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0"/>
          <p:cNvSpPr>
            <a:spLocks/>
          </p:cNvSpPr>
          <p:nvPr/>
        </p:nvSpPr>
        <p:spPr bwMode="auto">
          <a:xfrm>
            <a:off x="971551" y="541339"/>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43"/>
          <p:cNvSpPr>
            <a:spLocks/>
          </p:cNvSpPr>
          <p:nvPr/>
        </p:nvSpPr>
        <p:spPr bwMode="auto">
          <a:xfrm>
            <a:off x="971552" y="538164"/>
            <a:ext cx="4233" cy="3175"/>
          </a:xfrm>
          <a:custGeom>
            <a:avLst/>
            <a:gdLst>
              <a:gd name="T0" fmla="*/ 2147483646 w 2"/>
              <a:gd name="T1" fmla="*/ 2147483646 h 2"/>
              <a:gd name="T2" fmla="*/ 2147483646 w 2"/>
              <a:gd name="T3" fmla="*/ 2147483646 h 2"/>
              <a:gd name="T4" fmla="*/ 2147483646 w 2"/>
              <a:gd name="T5" fmla="*/ 2147483646 h 2"/>
              <a:gd name="T6" fmla="*/ 2147483646 w 2"/>
              <a:gd name="T7" fmla="*/ 2147483646 h 2"/>
              <a:gd name="T8" fmla="*/ 0 w 2"/>
              <a:gd name="T9" fmla="*/ 2147483646 h 2"/>
              <a:gd name="T10" fmla="*/ 0 w 2"/>
              <a:gd name="T11" fmla="*/ 2147483646 h 2"/>
              <a:gd name="T12" fmla="*/ 2147483646 w 2"/>
              <a:gd name="T13" fmla="*/ 2147483646 h 2"/>
              <a:gd name="T14" fmla="*/ 0 w 2"/>
              <a:gd name="T15" fmla="*/ 2147483646 h 2"/>
              <a:gd name="T16" fmla="*/ 0 w 2"/>
              <a:gd name="T17" fmla="*/ 2147483646 h 2"/>
              <a:gd name="T18" fmla="*/ 0 w 2"/>
              <a:gd name="T19" fmla="*/ 2147483646 h 2"/>
              <a:gd name="T20" fmla="*/ 0 w 2"/>
              <a:gd name="T21" fmla="*/ 2147483646 h 2"/>
              <a:gd name="T22" fmla="*/ 0 w 2"/>
              <a:gd name="T23" fmla="*/ 2147483646 h 2"/>
              <a:gd name="T24" fmla="*/ 0 w 2"/>
              <a:gd name="T25" fmla="*/ 2147483646 h 2"/>
              <a:gd name="T26" fmla="*/ 0 w 2"/>
              <a:gd name="T27" fmla="*/ 2147483646 h 2"/>
              <a:gd name="T28" fmla="*/ 0 w 2"/>
              <a:gd name="T29" fmla="*/ 2147483646 h 2"/>
              <a:gd name="T30" fmla="*/ 0 w 2"/>
              <a:gd name="T31" fmla="*/ 2147483646 h 2"/>
              <a:gd name="T32" fmla="*/ 0 w 2"/>
              <a:gd name="T33" fmla="*/ 2147483646 h 2"/>
              <a:gd name="T34" fmla="*/ 0 w 2"/>
              <a:gd name="T35" fmla="*/ 2147483646 h 2"/>
              <a:gd name="T36" fmla="*/ 0 w 2"/>
              <a:gd name="T37" fmla="*/ 2147483646 h 2"/>
              <a:gd name="T38" fmla="*/ 2147483646 w 2"/>
              <a:gd name="T39" fmla="*/ 2147483646 h 2"/>
              <a:gd name="T40" fmla="*/ 2147483646 w 2"/>
              <a:gd name="T41" fmla="*/ 2147483646 h 2"/>
              <a:gd name="T42" fmla="*/ 2147483646 w 2"/>
              <a:gd name="T43" fmla="*/ 2147483646 h 2"/>
              <a:gd name="T44" fmla="*/ 2147483646 w 2"/>
              <a:gd name="T45" fmla="*/ 2147483646 h 2"/>
              <a:gd name="T46" fmla="*/ 2147483646 w 2"/>
              <a:gd name="T47" fmla="*/ 2147483646 h 2"/>
              <a:gd name="T48" fmla="*/ 0 w 2"/>
              <a:gd name="T49" fmla="*/ 0 h 2"/>
              <a:gd name="T50" fmla="*/ 0 w 2"/>
              <a:gd name="T51" fmla="*/ 2147483646 h 2"/>
              <a:gd name="T52" fmla="*/ 0 w 2"/>
              <a:gd name="T53" fmla="*/ 2147483646 h 2"/>
              <a:gd name="T54" fmla="*/ 0 w 2"/>
              <a:gd name="T55" fmla="*/ 2147483646 h 2"/>
              <a:gd name="T56" fmla="*/ 2147483646 w 2"/>
              <a:gd name="T57" fmla="*/ 2147483646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46"/>
          <p:cNvSpPr>
            <a:spLocks/>
          </p:cNvSpPr>
          <p:nvPr/>
        </p:nvSpPr>
        <p:spPr bwMode="auto">
          <a:xfrm>
            <a:off x="967318" y="547689"/>
            <a:ext cx="4233" cy="3175"/>
          </a:xfrm>
          <a:custGeom>
            <a:avLst/>
            <a:gdLst>
              <a:gd name="T0" fmla="*/ 0 w 2"/>
              <a:gd name="T1" fmla="*/ 2147483646 h 2"/>
              <a:gd name="T2" fmla="*/ 0 w 2"/>
              <a:gd name="T3" fmla="*/ 2147483646 h 2"/>
              <a:gd name="T4" fmla="*/ 2147483646 w 2"/>
              <a:gd name="T5" fmla="*/ 0 h 2"/>
              <a:gd name="T6" fmla="*/ 2147483646 w 2"/>
              <a:gd name="T7" fmla="*/ 0 h 2"/>
              <a:gd name="T8" fmla="*/ 0 w 2"/>
              <a:gd name="T9" fmla="*/ 0 h 2"/>
              <a:gd name="T10" fmla="*/ 0 w 2"/>
              <a:gd name="T11" fmla="*/ 0 h 2"/>
              <a:gd name="T12" fmla="*/ 0 w 2"/>
              <a:gd name="T13" fmla="*/ 2147483646 h 2"/>
              <a:gd name="T14" fmla="*/ 0 w 2"/>
              <a:gd name="T15" fmla="*/ 2147483646 h 2"/>
              <a:gd name="T16" fmla="*/ 2147483646 w 2"/>
              <a:gd name="T17" fmla="*/ 0 h 2"/>
              <a:gd name="T18" fmla="*/ 2147483646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6 h 2"/>
              <a:gd name="T48" fmla="*/ 0 w 2"/>
              <a:gd name="T49" fmla="*/ 2147483646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0"/>
          <p:cNvSpPr>
            <a:spLocks/>
          </p:cNvSpPr>
          <p:nvPr/>
        </p:nvSpPr>
        <p:spPr bwMode="auto">
          <a:xfrm>
            <a:off x="975785" y="530225"/>
            <a:ext cx="4233" cy="1588"/>
          </a:xfrm>
          <a:custGeom>
            <a:avLst/>
            <a:gdLst>
              <a:gd name="T0" fmla="*/ 2147483646 w 2"/>
              <a:gd name="T1" fmla="*/ 0 h 1588"/>
              <a:gd name="T2" fmla="*/ 0 w 2"/>
              <a:gd name="T3" fmla="*/ 0 h 1588"/>
              <a:gd name="T4" fmla="*/ 2147483646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52"/>
          <p:cNvSpPr>
            <a:spLocks/>
          </p:cNvSpPr>
          <p:nvPr/>
        </p:nvSpPr>
        <p:spPr bwMode="auto">
          <a:xfrm>
            <a:off x="975785" y="527050"/>
            <a:ext cx="4233" cy="7938"/>
          </a:xfrm>
          <a:custGeom>
            <a:avLst/>
            <a:gdLst>
              <a:gd name="T0" fmla="*/ 2147483646 w 2"/>
              <a:gd name="T1" fmla="*/ 2147483646 h 5"/>
              <a:gd name="T2" fmla="*/ 2147483646 w 2"/>
              <a:gd name="T3" fmla="*/ 2147483646 h 5"/>
              <a:gd name="T4" fmla="*/ 0 w 2"/>
              <a:gd name="T5" fmla="*/ 0 h 5"/>
              <a:gd name="T6" fmla="*/ 0 w 2"/>
              <a:gd name="T7" fmla="*/ 2147483646 h 5"/>
              <a:gd name="T8" fmla="*/ 0 w 2"/>
              <a:gd name="T9" fmla="*/ 2147483646 h 5"/>
              <a:gd name="T10" fmla="*/ 2147483646 w 2"/>
              <a:gd name="T11" fmla="*/ 2147483646 h 5"/>
              <a:gd name="T12" fmla="*/ 2147483646 w 2"/>
              <a:gd name="T13" fmla="*/ 2147483646 h 5"/>
              <a:gd name="T14" fmla="*/ 2147483646 w 2"/>
              <a:gd name="T15" fmla="*/ 2147483646 h 5"/>
              <a:gd name="T16" fmla="*/ 0 w 2"/>
              <a:gd name="T17" fmla="*/ 0 h 5"/>
              <a:gd name="T18" fmla="*/ 0 w 2"/>
              <a:gd name="T19" fmla="*/ 2147483646 h 5"/>
              <a:gd name="T20" fmla="*/ 0 w 2"/>
              <a:gd name="T21" fmla="*/ 2147483646 h 5"/>
              <a:gd name="T22" fmla="*/ 2147483646 w 2"/>
              <a:gd name="T23" fmla="*/ 2147483646 h 5"/>
              <a:gd name="T24" fmla="*/ 2147483646 w 2"/>
              <a:gd name="T25" fmla="*/ 2147483646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55"/>
          <p:cNvSpPr>
            <a:spLocks/>
          </p:cNvSpPr>
          <p:nvPr/>
        </p:nvSpPr>
        <p:spPr bwMode="auto">
          <a:xfrm>
            <a:off x="950385" y="550864"/>
            <a:ext cx="4233" cy="1587"/>
          </a:xfrm>
          <a:custGeom>
            <a:avLst/>
            <a:gdLst>
              <a:gd name="T0" fmla="*/ 0 w 2"/>
              <a:gd name="T1" fmla="*/ 0 h 1587"/>
              <a:gd name="T2" fmla="*/ 2147483646 w 2"/>
              <a:gd name="T3" fmla="*/ 0 h 1587"/>
              <a:gd name="T4" fmla="*/ 2147483646 w 2"/>
              <a:gd name="T5" fmla="*/ 0 h 1587"/>
              <a:gd name="T6" fmla="*/ 2147483646 w 2"/>
              <a:gd name="T7" fmla="*/ 0 h 1587"/>
              <a:gd name="T8" fmla="*/ 2147483646 w 2"/>
              <a:gd name="T9" fmla="*/ 0 h 1587"/>
              <a:gd name="T10" fmla="*/ 0 w 2"/>
              <a:gd name="T11" fmla="*/ 0 h 1587"/>
              <a:gd name="T12" fmla="*/ 0 w 2"/>
              <a:gd name="T13" fmla="*/ 0 h 1587"/>
              <a:gd name="T14" fmla="*/ 0 w 2"/>
              <a:gd name="T15" fmla="*/ 0 h 1587"/>
              <a:gd name="T16" fmla="*/ 0 w 2"/>
              <a:gd name="T17" fmla="*/ 0 h 1587"/>
              <a:gd name="T18" fmla="*/ 2147483646 w 2"/>
              <a:gd name="T19" fmla="*/ 0 h 1587"/>
              <a:gd name="T20" fmla="*/ 2147483646 w 2"/>
              <a:gd name="T21" fmla="*/ 0 h 1587"/>
              <a:gd name="T22" fmla="*/ 2147483646 w 2"/>
              <a:gd name="T23" fmla="*/ 0 h 1587"/>
              <a:gd name="T24" fmla="*/ 2147483646 w 2"/>
              <a:gd name="T25" fmla="*/ 0 h 1587"/>
              <a:gd name="T26" fmla="*/ 2147483646 w 2"/>
              <a:gd name="T27" fmla="*/ 0 h 1587"/>
              <a:gd name="T28" fmla="*/ 2147483646 w 2"/>
              <a:gd name="T29" fmla="*/ 0 h 1587"/>
              <a:gd name="T30" fmla="*/ 2147483646 w 2"/>
              <a:gd name="T31" fmla="*/ 0 h 1587"/>
              <a:gd name="T32" fmla="*/ 2147483646 w 2"/>
              <a:gd name="T33" fmla="*/ 0 h 1587"/>
              <a:gd name="T34" fmla="*/ 2147483646 w 2"/>
              <a:gd name="T35" fmla="*/ 0 h 1587"/>
              <a:gd name="T36" fmla="*/ 2147483646 w 2"/>
              <a:gd name="T37" fmla="*/ 0 h 1587"/>
              <a:gd name="T38" fmla="*/ 2147483646 w 2"/>
              <a:gd name="T39" fmla="*/ 0 h 1587"/>
              <a:gd name="T40" fmla="*/ 2147483646 w 2"/>
              <a:gd name="T41" fmla="*/ 0 h 1587"/>
              <a:gd name="T42" fmla="*/ 2147483646 w 2"/>
              <a:gd name="T43" fmla="*/ 0 h 1587"/>
              <a:gd name="T44" fmla="*/ 2147483646 w 2"/>
              <a:gd name="T45" fmla="*/ 0 h 1587"/>
              <a:gd name="T46" fmla="*/ 2147483646 w 2"/>
              <a:gd name="T47" fmla="*/ 0 h 1587"/>
              <a:gd name="T48" fmla="*/ 2147483646 w 2"/>
              <a:gd name="T49" fmla="*/ 0 h 1587"/>
              <a:gd name="T50" fmla="*/ 2147483646 w 2"/>
              <a:gd name="T51" fmla="*/ 0 h 1587"/>
              <a:gd name="T52" fmla="*/ 2147483646 w 2"/>
              <a:gd name="T53" fmla="*/ 0 h 1587"/>
              <a:gd name="T54" fmla="*/ 2147483646 w 2"/>
              <a:gd name="T55" fmla="*/ 0 h 1587"/>
              <a:gd name="T56" fmla="*/ 2147483646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45"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Freeform 1269"/>
          <p:cNvSpPr>
            <a:spLocks/>
          </p:cNvSpPr>
          <p:nvPr/>
        </p:nvSpPr>
        <p:spPr bwMode="auto">
          <a:xfrm>
            <a:off x="971552" y="530226"/>
            <a:ext cx="4233" cy="4763"/>
          </a:xfrm>
          <a:custGeom>
            <a:avLst/>
            <a:gdLst>
              <a:gd name="T0" fmla="*/ 0 w 2"/>
              <a:gd name="T1" fmla="*/ 2147483646 h 3"/>
              <a:gd name="T2" fmla="*/ 2147483646 w 2"/>
              <a:gd name="T3" fmla="*/ 0 h 3"/>
              <a:gd name="T4" fmla="*/ 2147483646 w 2"/>
              <a:gd name="T5" fmla="*/ 0 h 3"/>
              <a:gd name="T6" fmla="*/ 2147483646 w 2"/>
              <a:gd name="T7" fmla="*/ 0 h 3"/>
              <a:gd name="T8" fmla="*/ 2147483646 w 2"/>
              <a:gd name="T9" fmla="*/ 0 h 3"/>
              <a:gd name="T10" fmla="*/ 0 w 2"/>
              <a:gd name="T11" fmla="*/ 0 h 3"/>
              <a:gd name="T12" fmla="*/ 0 w 2"/>
              <a:gd name="T13" fmla="*/ 0 h 3"/>
              <a:gd name="T14" fmla="*/ 0 w 2"/>
              <a:gd name="T15" fmla="*/ 2147483646 h 3"/>
              <a:gd name="T16" fmla="*/ 0 w 2"/>
              <a:gd name="T17" fmla="*/ 2147483646 h 3"/>
              <a:gd name="T18" fmla="*/ 2147483646 w 2"/>
              <a:gd name="T19" fmla="*/ 0 h 3"/>
              <a:gd name="T20" fmla="*/ 2147483646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6 h 3"/>
              <a:gd name="T40" fmla="*/ 0 w 2"/>
              <a:gd name="T41" fmla="*/ 2147483646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1"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2"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77"/>
          <p:cNvSpPr>
            <a:spLocks/>
          </p:cNvSpPr>
          <p:nvPr/>
        </p:nvSpPr>
        <p:spPr bwMode="auto">
          <a:xfrm>
            <a:off x="971551" y="523876"/>
            <a:ext cx="2116" cy="3175"/>
          </a:xfrm>
          <a:custGeom>
            <a:avLst/>
            <a:gdLst>
              <a:gd name="T0" fmla="*/ 0 w 1587"/>
              <a:gd name="T1" fmla="*/ 2147483646 h 2"/>
              <a:gd name="T2" fmla="*/ 0 w 1587"/>
              <a:gd name="T3" fmla="*/ 2147483646 h 2"/>
              <a:gd name="T4" fmla="*/ 0 w 1587"/>
              <a:gd name="T5" fmla="*/ 0 h 2"/>
              <a:gd name="T6" fmla="*/ 0 w 1587"/>
              <a:gd name="T7" fmla="*/ 2147483646 h 2"/>
              <a:gd name="T8" fmla="*/ 0 w 1587"/>
              <a:gd name="T9" fmla="*/ 2147483646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Freeform 1287"/>
          <p:cNvSpPr>
            <a:spLocks/>
          </p:cNvSpPr>
          <p:nvPr/>
        </p:nvSpPr>
        <p:spPr bwMode="auto">
          <a:xfrm>
            <a:off x="958852" y="514350"/>
            <a:ext cx="4233" cy="3175"/>
          </a:xfrm>
          <a:custGeom>
            <a:avLst/>
            <a:gdLst>
              <a:gd name="T0" fmla="*/ 0 w 2"/>
              <a:gd name="T1" fmla="*/ 0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2147483646 h 2"/>
              <a:gd name="T18" fmla="*/ 0 w 2"/>
              <a:gd name="T19" fmla="*/ 2147483646 h 2"/>
              <a:gd name="T20" fmla="*/ 0 w 2"/>
              <a:gd name="T21" fmla="*/ 2147483646 h 2"/>
              <a:gd name="T22" fmla="*/ 0 w 2"/>
              <a:gd name="T23" fmla="*/ 2147483646 h 2"/>
              <a:gd name="T24" fmla="*/ 2147483646 w 2"/>
              <a:gd name="T25" fmla="*/ 2147483646 h 2"/>
              <a:gd name="T26" fmla="*/ 2147483646 w 2"/>
              <a:gd name="T27" fmla="*/ 2147483646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6" name="Freeform 1290"/>
          <p:cNvSpPr>
            <a:spLocks/>
          </p:cNvSpPr>
          <p:nvPr/>
        </p:nvSpPr>
        <p:spPr bwMode="auto">
          <a:xfrm>
            <a:off x="958852" y="517526"/>
            <a:ext cx="4233" cy="3175"/>
          </a:xfrm>
          <a:custGeom>
            <a:avLst/>
            <a:gdLst>
              <a:gd name="T0" fmla="*/ 0 w 2"/>
              <a:gd name="T1" fmla="*/ 2147483646 h 2"/>
              <a:gd name="T2" fmla="*/ 0 w 2"/>
              <a:gd name="T3" fmla="*/ 2147483646 h 2"/>
              <a:gd name="T4" fmla="*/ 2147483646 w 2"/>
              <a:gd name="T5" fmla="*/ 2147483646 h 2"/>
              <a:gd name="T6" fmla="*/ 2147483646 w 2"/>
              <a:gd name="T7" fmla="*/ 2147483646 h 2"/>
              <a:gd name="T8" fmla="*/ 2147483646 w 2"/>
              <a:gd name="T9" fmla="*/ 2147483646 h 2"/>
              <a:gd name="T10" fmla="*/ 2147483646 w 2"/>
              <a:gd name="T11" fmla="*/ 0 h 2"/>
              <a:gd name="T12" fmla="*/ 0 w 2"/>
              <a:gd name="T13" fmla="*/ 0 h 2"/>
              <a:gd name="T14" fmla="*/ 0 w 2"/>
              <a:gd name="T15" fmla="*/ 0 h 2"/>
              <a:gd name="T16" fmla="*/ 0 w 2"/>
              <a:gd name="T17" fmla="*/ 0 h 2"/>
              <a:gd name="T18" fmla="*/ 0 w 2"/>
              <a:gd name="T19" fmla="*/ 0 h 2"/>
              <a:gd name="T20" fmla="*/ 2147483646 w 2"/>
              <a:gd name="T21" fmla="*/ 0 h 2"/>
              <a:gd name="T22" fmla="*/ 0 w 2"/>
              <a:gd name="T23" fmla="*/ 0 h 2"/>
              <a:gd name="T24" fmla="*/ 0 w 2"/>
              <a:gd name="T25" fmla="*/ 0 h 2"/>
              <a:gd name="T26" fmla="*/ 0 w 2"/>
              <a:gd name="T27" fmla="*/ 0 h 2"/>
              <a:gd name="T28" fmla="*/ 0 w 2"/>
              <a:gd name="T29" fmla="*/ 0 h 2"/>
              <a:gd name="T30" fmla="*/ 0 w 2"/>
              <a:gd name="T31" fmla="*/ 2147483646 h 2"/>
              <a:gd name="T32" fmla="*/ 0 w 2"/>
              <a:gd name="T33" fmla="*/ 2147483646 h 2"/>
              <a:gd name="T34" fmla="*/ 0 w 2"/>
              <a:gd name="T35" fmla="*/ 2147483646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6 h 2"/>
              <a:gd name="T50" fmla="*/ 2147483646 w 2"/>
              <a:gd name="T51" fmla="*/ 2147483646 h 2"/>
              <a:gd name="T52" fmla="*/ 2147483646 w 2"/>
              <a:gd name="T53" fmla="*/ 0 h 2"/>
              <a:gd name="T54" fmla="*/ 2147483646 w 2"/>
              <a:gd name="T55" fmla="*/ 0 h 2"/>
              <a:gd name="T56" fmla="*/ 0 w 2"/>
              <a:gd name="T57" fmla="*/ 0 h 2"/>
              <a:gd name="T58" fmla="*/ 0 w 2"/>
              <a:gd name="T59" fmla="*/ 0 h 2"/>
              <a:gd name="T60" fmla="*/ 0 w 2"/>
              <a:gd name="T61" fmla="*/ 2147483646 h 2"/>
              <a:gd name="T62" fmla="*/ 0 w 2"/>
              <a:gd name="T63" fmla="*/ 2147483646 h 2"/>
              <a:gd name="T64" fmla="*/ 2147483646 w 2"/>
              <a:gd name="T65" fmla="*/ 2147483646 h 2"/>
              <a:gd name="T66" fmla="*/ 2147483646 w 2"/>
              <a:gd name="T67" fmla="*/ 2147483646 h 2"/>
              <a:gd name="T68" fmla="*/ 0 w 2"/>
              <a:gd name="T69" fmla="*/ 2147483646 h 2"/>
              <a:gd name="T70" fmla="*/ 0 w 2"/>
              <a:gd name="T71" fmla="*/ 2147483646 h 2"/>
              <a:gd name="T72" fmla="*/ 0 w 2"/>
              <a:gd name="T73" fmla="*/ 2147483646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7"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8"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59"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0"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1"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2"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3"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4"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5" name="Rectangle 64"/>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a:prstGeom prst="rect">
            <a:avLst/>
          </a:prstGeom>
        </p:spPr>
        <p:txBody>
          <a:bodyPr anchor="b"/>
          <a:lstStyle>
            <a:lvl1pPr>
              <a:lnSpc>
                <a:spcPct val="100000"/>
              </a:lnSpc>
              <a:spcBef>
                <a:spcPts val="0"/>
              </a:spcBef>
              <a:defRPr sz="3600" b="1" baseline="0">
                <a:solidFill>
                  <a:srgbClr val="021F43"/>
                </a:solidFill>
              </a:defRPr>
            </a:lvl1pPr>
          </a:lstStyle>
          <a:p>
            <a:r>
              <a:rPr lang="en-US"/>
              <a:t>Click to edit Master title style</a:t>
            </a:r>
          </a:p>
        </p:txBody>
      </p:sp>
      <p:sp>
        <p:nvSpPr>
          <p:cNvPr id="332" name="Text Placeholder 331"/>
          <p:cNvSpPr>
            <a:spLocks noGrp="1"/>
          </p:cNvSpPr>
          <p:nvPr>
            <p:ph type="body" sz="quarter" idx="13"/>
          </p:nvPr>
        </p:nvSpPr>
        <p:spPr>
          <a:xfrm>
            <a:off x="2033564" y="3000005"/>
            <a:ext cx="9279009" cy="875885"/>
          </a:xfrm>
          <a:prstGeom prst="rect">
            <a:avLst/>
          </a:prstGeo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6" name="Text Placeholder 331"/>
          <p:cNvSpPr>
            <a:spLocks noGrp="1"/>
          </p:cNvSpPr>
          <p:nvPr>
            <p:ph type="body" sz="quarter" idx="14"/>
          </p:nvPr>
        </p:nvSpPr>
        <p:spPr>
          <a:xfrm>
            <a:off x="7926433" y="4663925"/>
            <a:ext cx="3761560" cy="1428714"/>
          </a:xfrm>
          <a:prstGeom prst="rect">
            <a:avLst/>
          </a:prstGeom>
        </p:spPr>
        <p:txBody>
          <a:bodyPr anchor="b"/>
          <a:lstStyle>
            <a:lvl1pPr algn="r">
              <a:lnSpc>
                <a:spcPct val="100000"/>
              </a:lnSpc>
              <a:defRPr sz="1400" b="0" i="0" baseline="0">
                <a:solidFill>
                  <a:schemeClr val="tx1"/>
                </a:solidFill>
                <a:latin typeface="+mn-lt"/>
                <a:cs typeface="Arial"/>
              </a:defRPr>
            </a:lvl1pPr>
            <a:lvl2pPr algn="r">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69" name="Rectangle 1028"/>
          <p:cNvSpPr>
            <a:spLocks noGrp="1" noChangeArrowheads="1"/>
          </p:cNvSpPr>
          <p:nvPr>
            <p:ph type="dt" sz="half" idx="20"/>
          </p:nvPr>
        </p:nvSpPr>
        <p:spPr>
          <a:xfrm>
            <a:off x="7926917" y="6107114"/>
            <a:ext cx="3748616" cy="306387"/>
          </a:xfrm>
          <a:prstGeom prst="rect">
            <a:avLst/>
          </a:prstGeom>
        </p:spPr>
        <p:txBody>
          <a:bodyPr rIns="0" anchor="ctr"/>
          <a:lstStyle>
            <a:lvl1pPr algn="r">
              <a:defRPr b="0" i="0">
                <a:solidFill>
                  <a:schemeClr val="tx1"/>
                </a:solidFill>
                <a:latin typeface="Arial"/>
                <a:cs typeface="Arial"/>
              </a:defRPr>
            </a:lvl1pPr>
          </a:lstStyle>
          <a:p>
            <a:pPr>
              <a:defRPr/>
            </a:pPr>
            <a:endParaRPr lang="en-US"/>
          </a:p>
        </p:txBody>
      </p:sp>
      <p:pic>
        <p:nvPicPr>
          <p:cNvPr id="68" name="Picture 67">
            <a:extLst>
              <a:ext uri="{FF2B5EF4-FFF2-40B4-BE49-F238E27FC236}">
                <a16:creationId xmlns:a16="http://schemas.microsoft.com/office/drawing/2014/main" id="{EFDC824E-127A-6E4A-B12A-2A246D58271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82731" y="5957634"/>
            <a:ext cx="3079615"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211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5" name="Straight Connector 4"/>
          <p:cNvCxnSpPr>
            <a:cxnSpLocks/>
          </p:cNvCxnSpPr>
          <p:nvPr/>
        </p:nvCxnSpPr>
        <p:spPr>
          <a:xfrm flipV="1">
            <a:off x="0" y="972503"/>
            <a:ext cx="12192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a:xfrm>
            <a:off x="342900" y="141966"/>
            <a:ext cx="11292840" cy="607378"/>
          </a:xfrm>
          <a:prstGeom prst="rect">
            <a:avLst/>
          </a:prstGeom>
        </p:spPr>
        <p:txBody>
          <a:bodyPr/>
          <a:lstStyle>
            <a:lvl1pPr>
              <a:defRPr sz="2200" cap="none"/>
            </a:lvl1pPr>
          </a:lstStyle>
          <a:p>
            <a:r>
              <a:rPr lang="en-US"/>
              <a:t>Click to edit master title style</a:t>
            </a:r>
          </a:p>
        </p:txBody>
      </p:sp>
      <p:pic>
        <p:nvPicPr>
          <p:cNvPr id="9" name="Picture 11">
            <a:extLst>
              <a:ext uri="{FF2B5EF4-FFF2-40B4-BE49-F238E27FC236}">
                <a16:creationId xmlns:a16="http://schemas.microsoft.com/office/drawing/2014/main" id="{37ED2FCA-0964-A84C-9153-DD362D3DE44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369467" y="6454458"/>
            <a:ext cx="1633129"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A84FEC6-00D5-1845-8EFC-BB1E3F4DAD62}"/>
              </a:ext>
            </a:extLst>
          </p:cNvPr>
          <p:cNvSpPr txBox="1"/>
          <p:nvPr userDrawn="1"/>
        </p:nvSpPr>
        <p:spPr>
          <a:xfrm>
            <a:off x="0" y="6436765"/>
            <a:ext cx="12191999" cy="261610"/>
          </a:xfrm>
          <a:prstGeom prst="rect">
            <a:avLst/>
          </a:prstGeom>
          <a:noFill/>
        </p:spPr>
        <p:txBody>
          <a:bodyPr wrap="square" rtlCol="0">
            <a:spAutoFit/>
          </a:bodyPr>
          <a:lstStyle/>
          <a:p>
            <a:pPr algn="ctr"/>
            <a:fld id="{D0A3F3C3-3C93-44D3-BBEE-5DD8C9151D9F}" type="slidenum">
              <a:rPr lang="en-US" sz="1100" smtClean="0">
                <a:latin typeface="+mn-lt"/>
              </a:rPr>
              <a:t>‹#›</a:t>
            </a:fld>
            <a:endParaRPr lang="en-US" sz="1100">
              <a:latin typeface="+mn-lt"/>
            </a:endParaRPr>
          </a:p>
        </p:txBody>
      </p:sp>
    </p:spTree>
    <p:extLst>
      <p:ext uri="{BB962C8B-B14F-4D97-AF65-F5344CB8AC3E}">
        <p14:creationId xmlns:p14="http://schemas.microsoft.com/office/powerpoint/2010/main" val="249116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5" name="Straight Connector 4"/>
          <p:cNvCxnSpPr/>
          <p:nvPr/>
        </p:nvCxnSpPr>
        <p:spPr>
          <a:xfrm flipV="1">
            <a:off x="0" y="972503"/>
            <a:ext cx="12192000" cy="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a:xfrm>
            <a:off x="342900" y="141966"/>
            <a:ext cx="11292840" cy="607378"/>
          </a:xfrm>
          <a:prstGeom prst="rect">
            <a:avLst/>
          </a:prstGeom>
        </p:spPr>
        <p:txBody>
          <a:bodyPr/>
          <a:lstStyle>
            <a:lvl1pPr>
              <a:defRPr sz="2200" cap="none"/>
            </a:lvl1pPr>
          </a:lstStyle>
          <a:p>
            <a:r>
              <a:rPr lang="en-US"/>
              <a:t>Click to edit master title style</a:t>
            </a:r>
          </a:p>
        </p:txBody>
      </p:sp>
      <p:pic>
        <p:nvPicPr>
          <p:cNvPr id="10" name="Picture 11">
            <a:extLst>
              <a:ext uri="{FF2B5EF4-FFF2-40B4-BE49-F238E27FC236}">
                <a16:creationId xmlns:a16="http://schemas.microsoft.com/office/drawing/2014/main" id="{F784F392-C9AE-B24D-B6C2-E2CB8918DED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369467" y="6454458"/>
            <a:ext cx="1633129" cy="32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D6B0715-6449-B744-8F7C-C5C0FB378C8C}"/>
              </a:ext>
            </a:extLst>
          </p:cNvPr>
          <p:cNvSpPr txBox="1"/>
          <p:nvPr userDrawn="1"/>
        </p:nvSpPr>
        <p:spPr>
          <a:xfrm>
            <a:off x="0" y="6436765"/>
            <a:ext cx="12191999" cy="261610"/>
          </a:xfrm>
          <a:prstGeom prst="rect">
            <a:avLst/>
          </a:prstGeom>
          <a:noFill/>
        </p:spPr>
        <p:txBody>
          <a:bodyPr wrap="square" rtlCol="0">
            <a:spAutoFit/>
          </a:bodyPr>
          <a:lstStyle/>
          <a:p>
            <a:pPr algn="ctr"/>
            <a:fld id="{D0A3F3C3-3C93-44D3-BBEE-5DD8C9151D9F}" type="slidenum">
              <a:rPr lang="en-US" sz="1100" smtClean="0">
                <a:latin typeface="+mn-lt"/>
              </a:rPr>
              <a:t>‹#›</a:t>
            </a:fld>
            <a:endParaRPr lang="en-US" sz="1100">
              <a:latin typeface="+mn-lt"/>
            </a:endParaRPr>
          </a:p>
        </p:txBody>
      </p:sp>
    </p:spTree>
    <p:extLst>
      <p:ext uri="{BB962C8B-B14F-4D97-AF65-F5344CB8AC3E}">
        <p14:creationId xmlns:p14="http://schemas.microsoft.com/office/powerpoint/2010/main" val="250240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Light Blue Title Slid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nvPr>
        </p:nvGraphicFramePr>
        <p:xfrm>
          <a:off x="1588" y="1589"/>
          <a:ext cx="1588" cy="1587"/>
        </p:xfrm>
        <a:graphic>
          <a:graphicData uri="http://schemas.openxmlformats.org/presentationml/2006/ole">
            <mc:AlternateContent xmlns:mc="http://schemas.openxmlformats.org/markup-compatibility/2006">
              <mc:Choice xmlns:v="urn:schemas-microsoft-com:vml" Requires="v">
                <p:oleObj spid="_x0000_s3078" name="think-cell Slide" r:id="rId4" imgW="592" imgH="588" progId="TCLayout.ActiveDocument.1">
                  <p:embed/>
                </p:oleObj>
              </mc:Choice>
              <mc:Fallback>
                <p:oleObj name="think-cell Slide" r:id="rId4" imgW="592" imgH="588" progId="TCLayout.ActiveDocument.1">
                  <p:embed/>
                  <p:pic>
                    <p:nvPicPr>
                      <p:cNvPr id="2" name="Object 1" hidden="1"/>
                      <p:cNvPicPr/>
                      <p:nvPr/>
                    </p:nvPicPr>
                    <p:blipFill>
                      <a:blip r:embed="rId5"/>
                      <a:stretch>
                        <a:fillRect/>
                      </a:stretch>
                    </p:blipFill>
                    <p:spPr>
                      <a:xfrm>
                        <a:off x="1588" y="1589"/>
                        <a:ext cx="1588" cy="1587"/>
                      </a:xfrm>
                      <a:prstGeom prst="rect">
                        <a:avLst/>
                      </a:prstGeom>
                    </p:spPr>
                  </p:pic>
                </p:oleObj>
              </mc:Fallback>
            </mc:AlternateContent>
          </a:graphicData>
        </a:graphic>
      </p:graphicFrame>
      <p:sp>
        <p:nvSpPr>
          <p:cNvPr id="8" name="Rectangle 7"/>
          <p:cNvSpPr>
            <a:spLocks noChangeArrowheads="1"/>
          </p:cNvSpPr>
          <p:nvPr/>
        </p:nvSpPr>
        <p:spPr bwMode="auto">
          <a:xfrm flipV="1">
            <a:off x="0" y="3"/>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66" name="Rectangle 65"/>
          <p:cNvSpPr>
            <a:spLocks noChangeArrowheads="1"/>
          </p:cNvSpPr>
          <p:nvPr/>
        </p:nvSpPr>
        <p:spPr bwMode="auto">
          <a:xfrm>
            <a:off x="0" y="4311652"/>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2" y="1189790"/>
            <a:ext cx="9295740" cy="1822161"/>
          </a:xfrm>
          <a:prstGeom prst="rect">
            <a:avLst/>
          </a:prstGeom>
        </p:spPr>
        <p:txBody>
          <a:bodyPr anchor="b"/>
          <a:lstStyle>
            <a:lvl1pPr>
              <a:lnSpc>
                <a:spcPct val="100000"/>
              </a:lnSpc>
              <a:spcBef>
                <a:spcPts val="0"/>
              </a:spcBef>
              <a:defRPr sz="3600" b="1" baseline="0">
                <a:solidFill>
                  <a:schemeClr val="bg1"/>
                </a:solidFill>
              </a:defRPr>
            </a:lvl1pPr>
          </a:lstStyle>
          <a:p>
            <a:r>
              <a:rPr lang="en-US"/>
              <a:t>Click to edit Master title style</a:t>
            </a:r>
          </a:p>
        </p:txBody>
      </p:sp>
      <p:sp>
        <p:nvSpPr>
          <p:cNvPr id="332" name="Text Placeholder 331"/>
          <p:cNvSpPr>
            <a:spLocks noGrp="1"/>
          </p:cNvSpPr>
          <p:nvPr>
            <p:ph type="body" sz="quarter" idx="13"/>
          </p:nvPr>
        </p:nvSpPr>
        <p:spPr>
          <a:xfrm>
            <a:off x="2033565" y="3000007"/>
            <a:ext cx="9279010" cy="875885"/>
          </a:xfrm>
          <a:prstGeom prst="rect">
            <a:avLst/>
          </a:prstGeo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p:txBody>
      </p:sp>
      <p:sp>
        <p:nvSpPr>
          <p:cNvPr id="69" name="Text Placeholder 331"/>
          <p:cNvSpPr>
            <a:spLocks noGrp="1"/>
          </p:cNvSpPr>
          <p:nvPr>
            <p:ph type="body" sz="quarter" idx="14"/>
          </p:nvPr>
        </p:nvSpPr>
        <p:spPr>
          <a:xfrm>
            <a:off x="7926432" y="4663925"/>
            <a:ext cx="3761561" cy="1428714"/>
          </a:xfrm>
          <a:prstGeom prst="rect">
            <a:avLst/>
          </a:prstGeom>
        </p:spPr>
        <p:txBody>
          <a:bodyPr anchor="b"/>
          <a:lstStyle>
            <a:lvl1pPr algn="r">
              <a:lnSpc>
                <a:spcPct val="100000"/>
              </a:lnSpc>
              <a:defRPr sz="1401" b="0" i="0" baseline="0">
                <a:solidFill>
                  <a:schemeClr val="tx1"/>
                </a:solidFill>
                <a:latin typeface="+mn-lt"/>
                <a:cs typeface="Arial"/>
              </a:defRPr>
            </a:lvl1pPr>
            <a:lvl2pPr algn="r">
              <a:defRPr sz="1401"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Edit Master text styles</a:t>
            </a:r>
          </a:p>
          <a:p>
            <a:pPr lvl="1"/>
            <a:r>
              <a:rPr lang="en-US"/>
              <a:t>Second level</a:t>
            </a:r>
          </a:p>
        </p:txBody>
      </p:sp>
      <p:sp>
        <p:nvSpPr>
          <p:cNvPr id="67" name="Picture Placeholder 4"/>
          <p:cNvSpPr>
            <a:spLocks noGrp="1"/>
          </p:cNvSpPr>
          <p:nvPr>
            <p:ph type="pic" sz="quarter" idx="19"/>
          </p:nvPr>
        </p:nvSpPr>
        <p:spPr>
          <a:xfrm>
            <a:off x="5284397" y="4684293"/>
            <a:ext cx="2481460" cy="1695483"/>
          </a:xfrm>
          <a:prstGeom prst="rect">
            <a:avLst/>
          </a:prstGeom>
          <a:solidFill>
            <a:srgbClr val="FFFFFF"/>
          </a:solidFill>
        </p:spPr>
        <p:txBody>
          <a:bodyPr anchor="ctr">
            <a:normAutofit/>
          </a:bodyPr>
          <a:lstStyle>
            <a:lvl1pPr algn="ctr">
              <a:defRPr baseline="0">
                <a:solidFill>
                  <a:srgbClr val="021F43"/>
                </a:solidFill>
              </a:defRPr>
            </a:lvl1pPr>
          </a:lstStyle>
          <a:p>
            <a:pPr lvl="0"/>
            <a:r>
              <a:rPr lang="en-US" noProof="0"/>
              <a:t>Click icon to add picture</a:t>
            </a:r>
          </a:p>
        </p:txBody>
      </p:sp>
      <p:sp>
        <p:nvSpPr>
          <p:cNvPr id="70" name="Rectangle 1028"/>
          <p:cNvSpPr>
            <a:spLocks noGrp="1" noChangeArrowheads="1"/>
          </p:cNvSpPr>
          <p:nvPr>
            <p:ph type="dt" sz="half" idx="20"/>
          </p:nvPr>
        </p:nvSpPr>
        <p:spPr>
          <a:xfrm>
            <a:off x="7926920" y="6107116"/>
            <a:ext cx="3748617" cy="306387"/>
          </a:xfrm>
          <a:prstGeom prst="rect">
            <a:avLst/>
          </a:prstGeom>
        </p:spPr>
        <p:txBody>
          <a:bodyPr rIns="0" anchor="ctr"/>
          <a:lstStyle>
            <a:lvl1pPr algn="r">
              <a:defRPr b="0" i="0">
                <a:solidFill>
                  <a:schemeClr val="tx1"/>
                </a:solidFill>
                <a:latin typeface="Arial"/>
                <a:cs typeface="Arial"/>
              </a:defRPr>
            </a:lvl1pPr>
          </a:lstStyle>
          <a:p>
            <a:endParaRPr lang="en-US"/>
          </a:p>
        </p:txBody>
      </p:sp>
      <p:pic>
        <p:nvPicPr>
          <p:cNvPr id="11" name="Picture 10">
            <a:extLst>
              <a:ext uri="{FF2B5EF4-FFF2-40B4-BE49-F238E27FC236}">
                <a16:creationId xmlns:a16="http://schemas.microsoft.com/office/drawing/2014/main" id="{181DCBCE-7D0A-914B-914F-8967C9EA29A3}"/>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82731" y="5957634"/>
            <a:ext cx="3079615" cy="603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8840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ext uri="{D42A27DB-BD31-4B8C-83A1-F6EECF244321}">
                <p14:modId xmlns:p14="http://schemas.microsoft.com/office/powerpoint/2010/main" val="1048711128"/>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0" name="think-cell Slide" r:id="rId9" imgW="270" imgH="270" progId="TCLayout.ActiveDocument.1">
                  <p:embed/>
                </p:oleObj>
              </mc:Choice>
              <mc:Fallback>
                <p:oleObj name="think-cell Slide" r:id="rId9" imgW="270" imgH="270" progId="TCLayout.ActiveDocument.1">
                  <p:embed/>
                  <p:pic>
                    <p:nvPicPr>
                      <p:cNvPr id="2" name="Object 1" hidden="1"/>
                      <p:cNvPicPr/>
                      <p:nvPr/>
                    </p:nvPicPr>
                    <p:blipFill>
                      <a:blip r:embed="rId10"/>
                      <a:stretch>
                        <a:fillRect/>
                      </a:stretch>
                    </p:blipFill>
                    <p:spPr>
                      <a:xfrm>
                        <a:off x="2118" y="1589"/>
                        <a:ext cx="2116" cy="1587"/>
                      </a:xfrm>
                      <a:prstGeom prst="rect">
                        <a:avLst/>
                      </a:prstGeom>
                    </p:spPr>
                  </p:pic>
                </p:oleObj>
              </mc:Fallback>
            </mc:AlternateContent>
          </a:graphicData>
        </a:graphic>
      </p:graphicFrame>
    </p:spTree>
    <p:extLst>
      <p:ext uri="{BB962C8B-B14F-4D97-AF65-F5344CB8AC3E}">
        <p14:creationId xmlns:p14="http://schemas.microsoft.com/office/powerpoint/2010/main" val="1491542954"/>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92" r:id="rId3"/>
    <p:sldLayoutId id="2147483693" r:id="rId4"/>
    <p:sldLayoutId id="2147483694" r:id="rId5"/>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anose="05000000000000000000"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2.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10" Type="http://schemas.openxmlformats.org/officeDocument/2006/relationships/image" Target="../media/image6.jpeg"/><Relationship Id="rId4" Type="http://schemas.openxmlformats.org/officeDocument/2006/relationships/slideLayout" Target="../slideLayouts/slideLayout5.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8.png"/><Relationship Id="rId2" Type="http://schemas.openxmlformats.org/officeDocument/2006/relationships/tags" Target="../tags/tag7.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xml"/><Relationship Id="rId1" Type="http://schemas.openxmlformats.org/officeDocument/2006/relationships/vmlDrawing" Target="../drawings/vmlDrawing8.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vmlDrawing" Target="../drawings/vmlDrawing9.vml"/><Relationship Id="rId5" Type="http://schemas.openxmlformats.org/officeDocument/2006/relationships/image" Target="../media/image7.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588" y="1589"/>
          <a:ext cx="1588" cy="1588"/>
        </p:xfrm>
        <a:graphic>
          <a:graphicData uri="http://schemas.openxmlformats.org/presentationml/2006/ole">
            <mc:AlternateContent xmlns:mc="http://schemas.openxmlformats.org/markup-compatibility/2006">
              <mc:Choice xmlns:v="urn:schemas-microsoft-com:vml" Requires="v">
                <p:oleObj spid="_x0000_s4102" name="think-cell Slide" r:id="rId6" imgW="592" imgH="588" progId="TCLayout.ActiveDocument.1">
                  <p:embed/>
                </p:oleObj>
              </mc:Choice>
              <mc:Fallback>
                <p:oleObj name="think-cell Slide" r:id="rId6" imgW="592" imgH="588" progId="TCLayout.ActiveDocument.1">
                  <p:embed/>
                  <p:pic>
                    <p:nvPicPr>
                      <p:cNvPr id="5" name="Object 4" hidden="1"/>
                      <p:cNvPicPr/>
                      <p:nvPr/>
                    </p:nvPicPr>
                    <p:blipFill>
                      <a:blip r:embed="rId7"/>
                      <a:stretch>
                        <a:fillRect/>
                      </a:stretch>
                    </p:blipFill>
                    <p:spPr>
                      <a:xfrm>
                        <a:off x="1588" y="1589"/>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AB2C1DBB-CA60-4C67-BCE6-95557AC5CDCA}"/>
              </a:ext>
            </a:extLst>
          </p:cNvPr>
          <p:cNvSpPr/>
          <p:nvPr/>
        </p:nvSpPr>
        <p:spPr bwMode="auto">
          <a:xfrm>
            <a:off x="0" y="0"/>
            <a:ext cx="9587345" cy="4353939"/>
          </a:xfrm>
          <a:prstGeom prst="rect">
            <a:avLst/>
          </a:prstGeom>
          <a:gradFill flip="none" rotWithShape="1">
            <a:gsLst>
              <a:gs pos="0">
                <a:srgbClr val="3567A0">
                  <a:alpha val="0"/>
                </a:srgbClr>
              </a:gs>
              <a:gs pos="22000">
                <a:srgbClr val="2A5892"/>
              </a:gs>
            </a:gsLst>
            <a:lin ang="10800000" scaled="1"/>
            <a:tileRect/>
          </a:gradFill>
          <a:ln w="9525" cap="flat" cmpd="sng" algn="ctr">
            <a:noFill/>
            <a:prstDash val="solid"/>
            <a:round/>
            <a:headEnd type="none"/>
            <a:tailEnd type="none"/>
          </a:ln>
          <a:effectLst/>
        </p:spPr>
        <p:txBody>
          <a:bodyPr rtlCol="0" anchor="ctr"/>
          <a:lstStyle/>
          <a:p>
            <a:pPr algn="ctr"/>
            <a:endParaRPr lang="en-US" dirty="0"/>
          </a:p>
        </p:txBody>
      </p:sp>
      <p:sp>
        <p:nvSpPr>
          <p:cNvPr id="7" name="Rectangle 6" hidden="1">
            <a:extLst>
              <a:ext uri="{FF2B5EF4-FFF2-40B4-BE49-F238E27FC236}">
                <a16:creationId xmlns:a16="http://schemas.microsoft.com/office/drawing/2014/main" id="{A23FCCC5-F80B-4216-9EBB-B650A745F4EB}"/>
              </a:ext>
            </a:extLst>
          </p:cNvPr>
          <p:cNvSpPr/>
          <p:nvPr>
            <p:custDataLst>
              <p:tags r:id="rId3"/>
            </p:custDataLst>
          </p:nvPr>
        </p:nvSpPr>
        <p:spPr bwMode="auto">
          <a:xfrm>
            <a:off x="0" y="0"/>
            <a:ext cx="158750" cy="158750"/>
          </a:xfrm>
          <a:prstGeom prst="rect">
            <a:avLst/>
          </a:prstGeom>
          <a:solidFill>
            <a:schemeClr val="bg1"/>
          </a:solidFill>
          <a:ln w="15875" cap="flat" cmpd="sng" algn="ctr">
            <a:solidFill>
              <a:schemeClr val="tx1"/>
            </a:solidFill>
            <a:prstDash val="solid"/>
            <a:round/>
            <a:headEnd type="none" w="med" len="med"/>
            <a:tailEnd type="none" w="med" len="med"/>
          </a:ln>
          <a:effectLst/>
        </p:spPr>
        <p:txBody>
          <a:bodyPr vert="horz" wrap="none" lIns="0" tIns="0" rIns="0" bIns="0" numCol="1" spcCol="0" rtlCol="0" anchor="ctr" anchorCtr="0" compatLnSpc="1">
            <a:prstTxWarp prst="textNoShape">
              <a:avLst/>
            </a:prstTxWarp>
            <a:noAutofit/>
          </a:bodyPr>
          <a:lstStyle/>
          <a:p>
            <a:pPr algn="ctr" fontAlgn="base">
              <a:spcBef>
                <a:spcPct val="0"/>
              </a:spcBef>
              <a:spcAft>
                <a:spcPct val="0"/>
              </a:spcAft>
            </a:pPr>
            <a:endParaRPr lang="en-US" sz="3600" b="1" dirty="0">
              <a:latin typeface="Arial Bold" panose="020B0704020202020204" pitchFamily="34" charset="0"/>
              <a:ea typeface="ＭＳ Ｐゴシック" panose="020B0600070205080204" pitchFamily="34" charset="-128"/>
              <a:cs typeface="Times New Roman" pitchFamily="18" charset="0"/>
              <a:sym typeface="Arial Bold" panose="020B0704020202020204" pitchFamily="34" charset="0"/>
            </a:endParaRPr>
          </a:p>
        </p:txBody>
      </p:sp>
      <p:sp>
        <p:nvSpPr>
          <p:cNvPr id="3" name="Title 2"/>
          <p:cNvSpPr>
            <a:spLocks noGrp="1"/>
          </p:cNvSpPr>
          <p:nvPr>
            <p:ph type="title"/>
          </p:nvPr>
        </p:nvSpPr>
        <p:spPr>
          <a:xfrm>
            <a:off x="287381" y="498889"/>
            <a:ext cx="5808619" cy="3356160"/>
          </a:xfrm>
        </p:spPr>
        <p:txBody>
          <a:bodyPr vert="horz"/>
          <a:lstStyle/>
          <a:p>
            <a:pPr>
              <a:defRPr/>
            </a:pPr>
            <a:r>
              <a:rPr lang="de-DE" dirty="0"/>
              <a:t>HIGH LEVEL ASSESSMENT OF Potential of Hydrogen Development in Central Asia  </a:t>
            </a:r>
            <a:endParaRPr lang="en-US" dirty="0">
              <a:ea typeface="ＭＳ Ｐゴシック" charset="0"/>
            </a:endParaRPr>
          </a:p>
        </p:txBody>
      </p:sp>
      <p:sp>
        <p:nvSpPr>
          <p:cNvPr id="2" name="TextBox 1">
            <a:extLst>
              <a:ext uri="{FF2B5EF4-FFF2-40B4-BE49-F238E27FC236}">
                <a16:creationId xmlns:a16="http://schemas.microsoft.com/office/drawing/2014/main" id="{CA3A1DFA-C11A-4147-82BA-4E57C860699D}"/>
              </a:ext>
            </a:extLst>
          </p:cNvPr>
          <p:cNvSpPr txBox="1"/>
          <p:nvPr/>
        </p:nvSpPr>
        <p:spPr>
          <a:xfrm>
            <a:off x="520184" y="4672446"/>
            <a:ext cx="5799909" cy="461665"/>
          </a:xfrm>
          <a:prstGeom prst="rect">
            <a:avLst/>
          </a:prstGeom>
          <a:solidFill>
            <a:schemeClr val="bg1"/>
          </a:solidFill>
        </p:spPr>
        <p:txBody>
          <a:bodyPr wrap="square" rtlCol="0">
            <a:spAutoFit/>
          </a:bodyPr>
          <a:lstStyle/>
          <a:p>
            <a:r>
              <a:rPr lang="en-US" sz="2400" dirty="0">
                <a:latin typeface="+mn-lt"/>
              </a:rPr>
              <a:t>Overview of the Study Objectives</a:t>
            </a:r>
          </a:p>
        </p:txBody>
      </p:sp>
      <p:sp>
        <p:nvSpPr>
          <p:cNvPr id="8" name="TextBox 7">
            <a:extLst>
              <a:ext uri="{FF2B5EF4-FFF2-40B4-BE49-F238E27FC236}">
                <a16:creationId xmlns:a16="http://schemas.microsoft.com/office/drawing/2014/main" id="{F52965EE-9AD9-457C-8037-B787E417A493}"/>
              </a:ext>
            </a:extLst>
          </p:cNvPr>
          <p:cNvSpPr txBox="1"/>
          <p:nvPr/>
        </p:nvSpPr>
        <p:spPr>
          <a:xfrm>
            <a:off x="511474" y="5324002"/>
            <a:ext cx="2364510" cy="369332"/>
          </a:xfrm>
          <a:prstGeom prst="rect">
            <a:avLst/>
          </a:prstGeom>
          <a:solidFill>
            <a:schemeClr val="bg1"/>
          </a:solidFill>
        </p:spPr>
        <p:txBody>
          <a:bodyPr wrap="square" rtlCol="0">
            <a:spAutoFit/>
          </a:bodyPr>
          <a:lstStyle/>
          <a:p>
            <a:r>
              <a:rPr lang="en-US" sz="1800" dirty="0">
                <a:latin typeface="+mn-lt"/>
              </a:rPr>
              <a:t>June 10, 2021</a:t>
            </a:r>
          </a:p>
        </p:txBody>
      </p:sp>
      <p:pic>
        <p:nvPicPr>
          <p:cNvPr id="11" name="Grafik 8">
            <a:extLst>
              <a:ext uri="{FF2B5EF4-FFF2-40B4-BE49-F238E27FC236}">
                <a16:creationId xmlns:a16="http://schemas.microsoft.com/office/drawing/2014/main" id="{CE18FAF9-C652-4414-A09E-95C58D4C78A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56960" y="4048316"/>
            <a:ext cx="2809684" cy="2809684"/>
          </a:xfrm>
          <a:prstGeom prst="rect">
            <a:avLst/>
          </a:prstGeom>
        </p:spPr>
      </p:pic>
      <p:pic>
        <p:nvPicPr>
          <p:cNvPr id="13" name="Grafik 3" descr="Ein Bild, das drinnen, sitzend, Tisch, klein enthält.&#10;&#10;Mit sehr hoher Zuverlässigkeit generierte Beschreibung">
            <a:extLst>
              <a:ext uri="{FF2B5EF4-FFF2-40B4-BE49-F238E27FC236}">
                <a16:creationId xmlns:a16="http://schemas.microsoft.com/office/drawing/2014/main" id="{62CAB5B7-ECAB-4D48-9B98-82944CAC7B62}"/>
              </a:ext>
            </a:extLst>
          </p:cNvPr>
          <p:cNvPicPr>
            <a:picLocks noChangeAspect="1"/>
          </p:cNvPicPr>
          <p:nvPr/>
        </p:nvPicPr>
        <p:blipFill>
          <a:blip r:embed="rId9"/>
          <a:stretch>
            <a:fillRect/>
          </a:stretch>
        </p:blipFill>
        <p:spPr>
          <a:xfrm>
            <a:off x="8118397" y="415972"/>
            <a:ext cx="3917196" cy="2606471"/>
          </a:xfrm>
          <a:prstGeom prst="rect">
            <a:avLst/>
          </a:prstGeom>
        </p:spPr>
      </p:pic>
      <p:pic>
        <p:nvPicPr>
          <p:cNvPr id="14" name="Grafik 6">
            <a:extLst>
              <a:ext uri="{FF2B5EF4-FFF2-40B4-BE49-F238E27FC236}">
                <a16:creationId xmlns:a16="http://schemas.microsoft.com/office/drawing/2014/main" id="{8DAC5D31-ABDA-4E67-B954-18E4E78C5D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1457" y="1719207"/>
            <a:ext cx="3791607" cy="2527738"/>
          </a:xfrm>
          <a:prstGeom prst="rect">
            <a:avLst/>
          </a:prstGeom>
        </p:spPr>
      </p:pic>
    </p:spTree>
    <p:extLst>
      <p:ext uri="{BB962C8B-B14F-4D97-AF65-F5344CB8AC3E}">
        <p14:creationId xmlns:p14="http://schemas.microsoft.com/office/powerpoint/2010/main" val="245094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0208D1-D4D1-4CE2-96CA-D2C2058D3DFE}"/>
              </a:ext>
            </a:extLst>
          </p:cNvPr>
          <p:cNvGraphicFramePr>
            <a:graphicFrameLocks noChangeAspect="1"/>
          </p:cNvGraphicFramePr>
          <p:nvPr>
            <p:custDataLst>
              <p:tags r:id="rId2"/>
            </p:custDataLst>
            <p:extLst>
              <p:ext uri="{D42A27DB-BD31-4B8C-83A1-F6EECF244321}">
                <p14:modId xmlns:p14="http://schemas.microsoft.com/office/powerpoint/2010/main" val="2049182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5E0208D1-D4D1-4CE2-96CA-D2C2058D3D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6D9CCDE3-5CF1-47B9-9333-CAC5CF3A5256}"/>
              </a:ext>
            </a:extLst>
          </p:cNvPr>
          <p:cNvSpPr txBox="1">
            <a:spLocks/>
          </p:cNvSpPr>
          <p:nvPr/>
        </p:nvSpPr>
        <p:spPr>
          <a:xfrm>
            <a:off x="149470" y="132878"/>
            <a:ext cx="12042529" cy="672366"/>
          </a:xfrm>
          <a:prstGeom prst="rect">
            <a:avLst/>
          </a:prstGeom>
        </p:spPr>
        <p:txBody>
          <a:bodyPr>
            <a:noAutofit/>
          </a:bodyPr>
          <a:lstStyle>
            <a:lvl1pPr algn="l" rtl="0" eaLnBrk="1" fontAlgn="base" hangingPunct="1">
              <a:spcBef>
                <a:spcPct val="0"/>
              </a:spcBef>
              <a:spcAft>
                <a:spcPct val="0"/>
              </a:spcAft>
              <a:defRPr sz="2200" cap="none">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nSpc>
                <a:spcPct val="130000"/>
              </a:lnSpc>
              <a:spcBef>
                <a:spcPts val="600"/>
              </a:spcBef>
              <a:spcAft>
                <a:spcPts val="600"/>
              </a:spcAft>
            </a:pPr>
            <a:r>
              <a:rPr lang="en-US" sz="2000" kern="0" dirty="0">
                <a:solidFill>
                  <a:srgbClr val="00B0F0"/>
                </a:solidFill>
              </a:rPr>
              <a:t>Introduction </a:t>
            </a:r>
            <a:r>
              <a:rPr lang="en-US" sz="2000" kern="0" dirty="0"/>
              <a:t>What drives the world-wide hydrogen economy? </a:t>
            </a:r>
            <a:br>
              <a:rPr lang="en-US" sz="2000" b="1" kern="0" dirty="0"/>
            </a:br>
            <a:r>
              <a:rPr lang="en-US" sz="2000" b="1" kern="0" dirty="0"/>
              <a:t>M</a:t>
            </a:r>
            <a:r>
              <a:rPr lang="de-DE" sz="2000" dirty="0"/>
              <a:t>ain levers to reach climate neutrality</a:t>
            </a:r>
            <a:endParaRPr lang="en-US" sz="2000" kern="0" dirty="0"/>
          </a:p>
        </p:txBody>
      </p:sp>
      <p:sp>
        <p:nvSpPr>
          <p:cNvPr id="6" name="Pentagon 17">
            <a:extLst>
              <a:ext uri="{FF2B5EF4-FFF2-40B4-BE49-F238E27FC236}">
                <a16:creationId xmlns:a16="http://schemas.microsoft.com/office/drawing/2014/main" id="{CA8016BC-245C-4B2A-8CE2-54C9D00891DA}"/>
              </a:ext>
            </a:extLst>
          </p:cNvPr>
          <p:cNvSpPr/>
          <p:nvPr/>
        </p:nvSpPr>
        <p:spPr>
          <a:xfrm>
            <a:off x="149470" y="1204084"/>
            <a:ext cx="11699630" cy="5161763"/>
          </a:xfrm>
          <a:prstGeom prst="homePlate">
            <a:avLst>
              <a:gd name="adj" fmla="val 0"/>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160020" lvl="0" indent="-182880">
              <a:spcBef>
                <a:spcPts val="400"/>
              </a:spcBef>
              <a:buClr>
                <a:srgbClr val="4A66AC"/>
              </a:buClr>
              <a:buSzPct val="100000"/>
              <a:buFont typeface="Arial" panose="020B0604020202020204" pitchFamily="34" charset="0"/>
              <a:buChar char="•"/>
            </a:pPr>
            <a:endParaRPr lang="en-US" sz="13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716ACA4-54E1-44F3-A023-C2BE73D6600A}"/>
              </a:ext>
            </a:extLst>
          </p:cNvPr>
          <p:cNvSpPr/>
          <p:nvPr/>
        </p:nvSpPr>
        <p:spPr>
          <a:xfrm>
            <a:off x="149470" y="1204083"/>
            <a:ext cx="11699630" cy="31566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1113">
              <a:spcBef>
                <a:spcPts val="400"/>
              </a:spcBef>
              <a:buClr>
                <a:srgbClr val="4A66AC"/>
              </a:buClr>
              <a:buSzPct val="100000"/>
            </a:pPr>
            <a:r>
              <a:rPr lang="en-US" dirty="0">
                <a:solidFill>
                  <a:schemeClr val="bg1"/>
                </a:solidFill>
                <a:latin typeface="Arial" panose="020B0604020202020204" pitchFamily="34" charset="0"/>
                <a:cs typeface="Arial" panose="020B0604020202020204" pitchFamily="34" charset="0"/>
              </a:rPr>
              <a:t>Hydrogen is one of the main six components of the energy transition strategy </a:t>
            </a:r>
          </a:p>
        </p:txBody>
      </p:sp>
      <p:sp>
        <p:nvSpPr>
          <p:cNvPr id="21" name="Rechteck 2">
            <a:extLst>
              <a:ext uri="{FF2B5EF4-FFF2-40B4-BE49-F238E27FC236}">
                <a16:creationId xmlns:a16="http://schemas.microsoft.com/office/drawing/2014/main" id="{199BA49A-3FCB-4338-8E28-DB253AE5255A}"/>
              </a:ext>
            </a:extLst>
          </p:cNvPr>
          <p:cNvSpPr/>
          <p:nvPr/>
        </p:nvSpPr>
        <p:spPr>
          <a:xfrm>
            <a:off x="149470" y="6135015"/>
            <a:ext cx="3692540" cy="230832"/>
          </a:xfrm>
          <a:prstGeom prst="rect">
            <a:avLst/>
          </a:prstGeom>
          <a:noFill/>
        </p:spPr>
        <p:txBody>
          <a:bodyPr wrap="square">
            <a:spAutoFit/>
          </a:bodyPr>
          <a:lstStyle/>
          <a:p>
            <a:r>
              <a:rPr lang="de-DE" sz="900" b="0" dirty="0">
                <a:latin typeface="+mn-lt"/>
              </a:rPr>
              <a:t>Source: IRENA (2021), World Energy Transition Outlook</a:t>
            </a:r>
          </a:p>
        </p:txBody>
      </p:sp>
      <p:sp>
        <p:nvSpPr>
          <p:cNvPr id="33" name="Pfeil nach rechts 7">
            <a:extLst>
              <a:ext uri="{FF2B5EF4-FFF2-40B4-BE49-F238E27FC236}">
                <a16:creationId xmlns:a16="http://schemas.microsoft.com/office/drawing/2014/main" id="{140D3C0B-CD42-46AF-B17E-C69D3C5D1505}"/>
              </a:ext>
            </a:extLst>
          </p:cNvPr>
          <p:cNvSpPr/>
          <p:nvPr/>
        </p:nvSpPr>
        <p:spPr bwMode="auto">
          <a:xfrm>
            <a:off x="531078" y="2719025"/>
            <a:ext cx="4540470" cy="494373"/>
          </a:xfrm>
          <a:prstGeom prst="rightArrow">
            <a:avLst>
              <a:gd name="adj1" fmla="val 100000"/>
              <a:gd name="adj2" fmla="val 58380"/>
            </a:avLst>
          </a:prstGeom>
          <a:solidFill>
            <a:schemeClr val="accent1"/>
          </a:solidFill>
          <a:ln w="9525">
            <a:noFill/>
            <a:round/>
            <a:headEnd type="arrow" w="med" len="med"/>
            <a:tailEnd type="none" w="med" len="med"/>
          </a:ln>
          <a:effectLst/>
        </p:spPr>
        <p:txBody>
          <a:bodyPr rtlCol="0" anchor="ctr"/>
          <a:lstStyle/>
          <a:p>
            <a:pPr algn="ctr"/>
            <a:endParaRPr lang="de-DE"/>
          </a:p>
        </p:txBody>
      </p:sp>
      <p:sp>
        <p:nvSpPr>
          <p:cNvPr id="34" name="Pfeil nach rechts 9">
            <a:extLst>
              <a:ext uri="{FF2B5EF4-FFF2-40B4-BE49-F238E27FC236}">
                <a16:creationId xmlns:a16="http://schemas.microsoft.com/office/drawing/2014/main" id="{2B981AB0-A827-4435-B1D2-554F11D646F5}"/>
              </a:ext>
            </a:extLst>
          </p:cNvPr>
          <p:cNvSpPr/>
          <p:nvPr/>
        </p:nvSpPr>
        <p:spPr bwMode="auto">
          <a:xfrm>
            <a:off x="531078" y="5005655"/>
            <a:ext cx="4540470" cy="494373"/>
          </a:xfrm>
          <a:prstGeom prst="rightArrow">
            <a:avLst>
              <a:gd name="adj1" fmla="val 100000"/>
              <a:gd name="adj2" fmla="val 58380"/>
            </a:avLst>
          </a:prstGeom>
          <a:solidFill>
            <a:schemeClr val="accent3">
              <a:lumMod val="75000"/>
            </a:schemeClr>
          </a:solidFill>
          <a:ln w="9525">
            <a:noFill/>
            <a:round/>
            <a:headEnd type="arrow" w="med" len="med"/>
            <a:tailEnd type="none" w="med" len="med"/>
          </a:ln>
          <a:effectLst/>
        </p:spPr>
        <p:txBody>
          <a:bodyPr rtlCol="0" anchor="ctr"/>
          <a:lstStyle/>
          <a:p>
            <a:pPr algn="ctr"/>
            <a:endParaRPr lang="de-DE"/>
          </a:p>
        </p:txBody>
      </p:sp>
      <p:sp>
        <p:nvSpPr>
          <p:cNvPr id="35" name="Pfeil nach rechts 10">
            <a:extLst>
              <a:ext uri="{FF2B5EF4-FFF2-40B4-BE49-F238E27FC236}">
                <a16:creationId xmlns:a16="http://schemas.microsoft.com/office/drawing/2014/main" id="{857AB1F9-707C-4512-8188-3F80BCE48459}"/>
              </a:ext>
            </a:extLst>
          </p:cNvPr>
          <p:cNvSpPr/>
          <p:nvPr/>
        </p:nvSpPr>
        <p:spPr bwMode="auto">
          <a:xfrm>
            <a:off x="531078" y="4442245"/>
            <a:ext cx="4540470" cy="494373"/>
          </a:xfrm>
          <a:prstGeom prst="rightArrow">
            <a:avLst>
              <a:gd name="adj1" fmla="val 100000"/>
              <a:gd name="adj2" fmla="val 58380"/>
            </a:avLst>
          </a:prstGeom>
          <a:solidFill>
            <a:schemeClr val="accent3"/>
          </a:solidFill>
          <a:ln w="9525">
            <a:noFill/>
            <a:round/>
            <a:headEnd type="arrow" w="med" len="med"/>
            <a:tailEnd type="none" w="med" len="med"/>
          </a:ln>
          <a:effectLst/>
        </p:spPr>
        <p:txBody>
          <a:bodyPr rtlCol="0" anchor="ctr"/>
          <a:lstStyle/>
          <a:p>
            <a:pPr algn="ctr"/>
            <a:endParaRPr lang="de-DE"/>
          </a:p>
        </p:txBody>
      </p:sp>
      <p:sp>
        <p:nvSpPr>
          <p:cNvPr id="36" name="Pfeil nach rechts 11">
            <a:extLst>
              <a:ext uri="{FF2B5EF4-FFF2-40B4-BE49-F238E27FC236}">
                <a16:creationId xmlns:a16="http://schemas.microsoft.com/office/drawing/2014/main" id="{6498D179-4510-4894-9C42-FFDA5BBDB3B4}"/>
              </a:ext>
            </a:extLst>
          </p:cNvPr>
          <p:cNvSpPr/>
          <p:nvPr/>
        </p:nvSpPr>
        <p:spPr bwMode="auto">
          <a:xfrm>
            <a:off x="531078" y="3878836"/>
            <a:ext cx="4540470" cy="494373"/>
          </a:xfrm>
          <a:prstGeom prst="rightArrow">
            <a:avLst>
              <a:gd name="adj1" fmla="val 100000"/>
              <a:gd name="adj2" fmla="val 58380"/>
            </a:avLst>
          </a:prstGeom>
          <a:solidFill>
            <a:schemeClr val="accent2"/>
          </a:solidFill>
          <a:ln w="9525">
            <a:noFill/>
            <a:round/>
            <a:headEnd type="arrow" w="med" len="med"/>
            <a:tailEnd type="none" w="med" len="med"/>
          </a:ln>
          <a:effectLst/>
        </p:spPr>
        <p:txBody>
          <a:bodyPr rtlCol="0" anchor="ctr"/>
          <a:lstStyle/>
          <a:p>
            <a:pPr algn="ctr"/>
            <a:endParaRPr lang="de-DE"/>
          </a:p>
        </p:txBody>
      </p:sp>
      <p:sp>
        <p:nvSpPr>
          <p:cNvPr id="37" name="Pfeil nach rechts 12">
            <a:extLst>
              <a:ext uri="{FF2B5EF4-FFF2-40B4-BE49-F238E27FC236}">
                <a16:creationId xmlns:a16="http://schemas.microsoft.com/office/drawing/2014/main" id="{BBA4799B-9F4C-443B-93F2-31BC04C8B7FC}"/>
              </a:ext>
            </a:extLst>
          </p:cNvPr>
          <p:cNvSpPr/>
          <p:nvPr/>
        </p:nvSpPr>
        <p:spPr bwMode="auto">
          <a:xfrm>
            <a:off x="531078" y="3300296"/>
            <a:ext cx="4540470" cy="494373"/>
          </a:xfrm>
          <a:prstGeom prst="rightArrow">
            <a:avLst>
              <a:gd name="adj1" fmla="val 100000"/>
              <a:gd name="adj2" fmla="val 58380"/>
            </a:avLst>
          </a:prstGeom>
          <a:solidFill>
            <a:srgbClr val="FFC000"/>
          </a:solidFill>
          <a:ln w="9525">
            <a:noFill/>
            <a:round/>
            <a:headEnd type="arrow" w="med" len="med"/>
            <a:tailEnd type="none" w="med" len="med"/>
          </a:ln>
          <a:effectLst/>
        </p:spPr>
        <p:txBody>
          <a:bodyPr rtlCol="0" anchor="ctr"/>
          <a:lstStyle/>
          <a:p>
            <a:pPr algn="ctr"/>
            <a:endParaRPr lang="de-DE"/>
          </a:p>
        </p:txBody>
      </p:sp>
      <p:sp>
        <p:nvSpPr>
          <p:cNvPr id="38" name="Pfeil nach rechts 13">
            <a:extLst>
              <a:ext uri="{FF2B5EF4-FFF2-40B4-BE49-F238E27FC236}">
                <a16:creationId xmlns:a16="http://schemas.microsoft.com/office/drawing/2014/main" id="{4C94A6E2-BBF3-4310-961D-EE0D66812AD5}"/>
              </a:ext>
            </a:extLst>
          </p:cNvPr>
          <p:cNvSpPr/>
          <p:nvPr/>
        </p:nvSpPr>
        <p:spPr bwMode="auto">
          <a:xfrm>
            <a:off x="522840" y="2154733"/>
            <a:ext cx="4540470" cy="494373"/>
          </a:xfrm>
          <a:prstGeom prst="rightArrow">
            <a:avLst>
              <a:gd name="adj1" fmla="val 100000"/>
              <a:gd name="adj2" fmla="val 58380"/>
            </a:avLst>
          </a:prstGeom>
          <a:solidFill>
            <a:srgbClr val="96D6D0"/>
          </a:solidFill>
          <a:ln w="9525">
            <a:noFill/>
            <a:round/>
            <a:headEnd type="arrow" w="med" len="med"/>
            <a:tailEnd type="none" w="med" len="med"/>
          </a:ln>
          <a:effectLst/>
        </p:spPr>
        <p:txBody>
          <a:bodyPr rtlCol="0" anchor="ctr"/>
          <a:lstStyle/>
          <a:p>
            <a:pPr algn="ctr"/>
            <a:endParaRPr lang="de-DE"/>
          </a:p>
        </p:txBody>
      </p:sp>
      <p:sp>
        <p:nvSpPr>
          <p:cNvPr id="39" name="Textfeld 14">
            <a:extLst>
              <a:ext uri="{FF2B5EF4-FFF2-40B4-BE49-F238E27FC236}">
                <a16:creationId xmlns:a16="http://schemas.microsoft.com/office/drawing/2014/main" id="{30D90E08-C4CB-4B3D-AD14-ABFDBC30D9A4}"/>
              </a:ext>
            </a:extLst>
          </p:cNvPr>
          <p:cNvSpPr txBox="1"/>
          <p:nvPr/>
        </p:nvSpPr>
        <p:spPr>
          <a:xfrm>
            <a:off x="531078" y="2228875"/>
            <a:ext cx="4532232" cy="338554"/>
          </a:xfrm>
          <a:prstGeom prst="rect">
            <a:avLst/>
          </a:prstGeom>
          <a:noFill/>
        </p:spPr>
        <p:txBody>
          <a:bodyPr wrap="square" rtlCol="0">
            <a:spAutoFit/>
          </a:bodyPr>
          <a:lstStyle/>
          <a:p>
            <a:r>
              <a:rPr lang="de-DE" b="1" dirty="0">
                <a:solidFill>
                  <a:schemeClr val="bg1"/>
                </a:solidFill>
              </a:rPr>
              <a:t>1. Energy Efficiency &amp;  </a:t>
            </a:r>
            <a:r>
              <a:rPr lang="en-US" b="1" dirty="0">
                <a:solidFill>
                  <a:schemeClr val="bg1"/>
                </a:solidFill>
              </a:rPr>
              <a:t>Conservation</a:t>
            </a:r>
          </a:p>
        </p:txBody>
      </p:sp>
      <p:sp>
        <p:nvSpPr>
          <p:cNvPr id="40" name="Textfeld 15">
            <a:extLst>
              <a:ext uri="{FF2B5EF4-FFF2-40B4-BE49-F238E27FC236}">
                <a16:creationId xmlns:a16="http://schemas.microsoft.com/office/drawing/2014/main" id="{59B9A3C6-BC0A-4B03-8A8C-EF4F3826DC98}"/>
              </a:ext>
            </a:extLst>
          </p:cNvPr>
          <p:cNvSpPr txBox="1"/>
          <p:nvPr/>
        </p:nvSpPr>
        <p:spPr>
          <a:xfrm>
            <a:off x="535194" y="2776695"/>
            <a:ext cx="4532232" cy="338554"/>
          </a:xfrm>
          <a:prstGeom prst="rect">
            <a:avLst/>
          </a:prstGeom>
          <a:noFill/>
        </p:spPr>
        <p:txBody>
          <a:bodyPr wrap="square" rtlCol="0">
            <a:spAutoFit/>
          </a:bodyPr>
          <a:lstStyle/>
          <a:p>
            <a:r>
              <a:rPr lang="de-DE" b="1" dirty="0">
                <a:solidFill>
                  <a:schemeClr val="bg1"/>
                </a:solidFill>
              </a:rPr>
              <a:t>2. </a:t>
            </a:r>
            <a:r>
              <a:rPr lang="en-US" b="1" dirty="0">
                <a:solidFill>
                  <a:schemeClr val="bg1"/>
                </a:solidFill>
              </a:rPr>
              <a:t>Renewables</a:t>
            </a:r>
          </a:p>
        </p:txBody>
      </p:sp>
      <p:sp>
        <p:nvSpPr>
          <p:cNvPr id="41" name="Textfeld 16">
            <a:extLst>
              <a:ext uri="{FF2B5EF4-FFF2-40B4-BE49-F238E27FC236}">
                <a16:creationId xmlns:a16="http://schemas.microsoft.com/office/drawing/2014/main" id="{E66FBE98-401B-468C-8FA4-0157793BCDD3}"/>
              </a:ext>
            </a:extLst>
          </p:cNvPr>
          <p:cNvSpPr txBox="1"/>
          <p:nvPr/>
        </p:nvSpPr>
        <p:spPr>
          <a:xfrm>
            <a:off x="522840" y="3362831"/>
            <a:ext cx="4532232" cy="338554"/>
          </a:xfrm>
          <a:prstGeom prst="rect">
            <a:avLst/>
          </a:prstGeom>
          <a:noFill/>
        </p:spPr>
        <p:txBody>
          <a:bodyPr wrap="square" rtlCol="0">
            <a:spAutoFit/>
          </a:bodyPr>
          <a:lstStyle/>
          <a:p>
            <a:r>
              <a:rPr lang="en-US" b="1" dirty="0">
                <a:solidFill>
                  <a:schemeClr val="bg1"/>
                </a:solidFill>
              </a:rPr>
              <a:t>3. Electrification end-use sectors</a:t>
            </a:r>
          </a:p>
        </p:txBody>
      </p:sp>
      <p:sp>
        <p:nvSpPr>
          <p:cNvPr id="42" name="Textfeld 17">
            <a:extLst>
              <a:ext uri="{FF2B5EF4-FFF2-40B4-BE49-F238E27FC236}">
                <a16:creationId xmlns:a16="http://schemas.microsoft.com/office/drawing/2014/main" id="{9012F120-2969-46DC-B4CA-7B7A4BDF5AF5}"/>
              </a:ext>
            </a:extLst>
          </p:cNvPr>
          <p:cNvSpPr txBox="1"/>
          <p:nvPr/>
        </p:nvSpPr>
        <p:spPr>
          <a:xfrm>
            <a:off x="522837" y="3925877"/>
            <a:ext cx="4532232" cy="338554"/>
          </a:xfrm>
          <a:prstGeom prst="rect">
            <a:avLst/>
          </a:prstGeom>
          <a:noFill/>
        </p:spPr>
        <p:txBody>
          <a:bodyPr wrap="square" rtlCol="0">
            <a:spAutoFit/>
          </a:bodyPr>
          <a:lstStyle/>
          <a:p>
            <a:r>
              <a:rPr lang="en-US" b="1" dirty="0">
                <a:solidFill>
                  <a:schemeClr val="bg1"/>
                </a:solidFill>
              </a:rPr>
              <a:t>4. (Sustainable) BECCS</a:t>
            </a:r>
          </a:p>
        </p:txBody>
      </p:sp>
      <p:sp>
        <p:nvSpPr>
          <p:cNvPr id="43" name="Textfeld 18">
            <a:extLst>
              <a:ext uri="{FF2B5EF4-FFF2-40B4-BE49-F238E27FC236}">
                <a16:creationId xmlns:a16="http://schemas.microsoft.com/office/drawing/2014/main" id="{62DBA5FE-3653-49A1-9924-F959C9D7BE2A}"/>
              </a:ext>
            </a:extLst>
          </p:cNvPr>
          <p:cNvSpPr txBox="1"/>
          <p:nvPr/>
        </p:nvSpPr>
        <p:spPr>
          <a:xfrm>
            <a:off x="522837" y="4494286"/>
            <a:ext cx="4532232" cy="369332"/>
          </a:xfrm>
          <a:prstGeom prst="rect">
            <a:avLst/>
          </a:prstGeom>
          <a:noFill/>
        </p:spPr>
        <p:txBody>
          <a:bodyPr wrap="square" rtlCol="0">
            <a:spAutoFit/>
          </a:bodyPr>
          <a:lstStyle/>
          <a:p>
            <a:r>
              <a:rPr lang="de-DE" b="1" dirty="0">
                <a:solidFill>
                  <a:schemeClr val="bg1"/>
                </a:solidFill>
              </a:rPr>
              <a:t>5. Hydrogen &amp; Derivatives</a:t>
            </a:r>
          </a:p>
        </p:txBody>
      </p:sp>
      <p:sp>
        <p:nvSpPr>
          <p:cNvPr id="44" name="Textfeld 19">
            <a:extLst>
              <a:ext uri="{FF2B5EF4-FFF2-40B4-BE49-F238E27FC236}">
                <a16:creationId xmlns:a16="http://schemas.microsoft.com/office/drawing/2014/main" id="{B36B36A3-D8EF-43E8-B217-B474D8CB5BA5}"/>
              </a:ext>
            </a:extLst>
          </p:cNvPr>
          <p:cNvSpPr txBox="1"/>
          <p:nvPr/>
        </p:nvSpPr>
        <p:spPr>
          <a:xfrm>
            <a:off x="535195" y="5050345"/>
            <a:ext cx="4532232" cy="369332"/>
          </a:xfrm>
          <a:prstGeom prst="rect">
            <a:avLst/>
          </a:prstGeom>
          <a:noFill/>
        </p:spPr>
        <p:txBody>
          <a:bodyPr wrap="square" rtlCol="0">
            <a:spAutoFit/>
          </a:bodyPr>
          <a:lstStyle/>
          <a:p>
            <a:r>
              <a:rPr lang="de-DE" b="1" dirty="0">
                <a:solidFill>
                  <a:schemeClr val="bg1"/>
                </a:solidFill>
              </a:rPr>
              <a:t>6. CCS / CCU</a:t>
            </a:r>
          </a:p>
        </p:txBody>
      </p:sp>
      <p:pic>
        <p:nvPicPr>
          <p:cNvPr id="25" name="Grafik 4">
            <a:extLst>
              <a:ext uri="{FF2B5EF4-FFF2-40B4-BE49-F238E27FC236}">
                <a16:creationId xmlns:a16="http://schemas.microsoft.com/office/drawing/2014/main" id="{08A805D3-A652-4328-915F-F987B24CDEBC}"/>
              </a:ext>
            </a:extLst>
          </p:cNvPr>
          <p:cNvPicPr>
            <a:picLocks noChangeAspect="1"/>
          </p:cNvPicPr>
          <p:nvPr/>
        </p:nvPicPr>
        <p:blipFill rotWithShape="1">
          <a:blip r:embed="rId7"/>
          <a:srcRect l="3130"/>
          <a:stretch/>
        </p:blipFill>
        <p:spPr>
          <a:xfrm>
            <a:off x="5163869" y="1560632"/>
            <a:ext cx="6278788" cy="4533496"/>
          </a:xfrm>
          <a:prstGeom prst="rect">
            <a:avLst/>
          </a:prstGeom>
        </p:spPr>
      </p:pic>
    </p:spTree>
    <p:extLst>
      <p:ext uri="{BB962C8B-B14F-4D97-AF65-F5344CB8AC3E}">
        <p14:creationId xmlns:p14="http://schemas.microsoft.com/office/powerpoint/2010/main" val="1853898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0208D1-D4D1-4CE2-96CA-D2C2058D3D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5E0208D1-D4D1-4CE2-96CA-D2C2058D3D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6D9CCDE3-5CF1-47B9-9333-CAC5CF3A5256}"/>
              </a:ext>
            </a:extLst>
          </p:cNvPr>
          <p:cNvSpPr txBox="1">
            <a:spLocks/>
          </p:cNvSpPr>
          <p:nvPr/>
        </p:nvSpPr>
        <p:spPr>
          <a:xfrm>
            <a:off x="246185" y="92063"/>
            <a:ext cx="12042529" cy="672366"/>
          </a:xfrm>
          <a:prstGeom prst="rect">
            <a:avLst/>
          </a:prstGeom>
        </p:spPr>
        <p:txBody>
          <a:bodyPr>
            <a:noAutofit/>
          </a:bodyPr>
          <a:lstStyle>
            <a:lvl1pPr algn="l" rtl="0" eaLnBrk="1" fontAlgn="base" hangingPunct="1">
              <a:spcBef>
                <a:spcPct val="0"/>
              </a:spcBef>
              <a:spcAft>
                <a:spcPct val="0"/>
              </a:spcAft>
              <a:defRPr sz="2200" cap="none">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nSpc>
                <a:spcPct val="130000"/>
              </a:lnSpc>
              <a:spcBef>
                <a:spcPts val="600"/>
              </a:spcBef>
              <a:spcAft>
                <a:spcPts val="600"/>
              </a:spcAft>
            </a:pPr>
            <a:r>
              <a:rPr lang="en-US" sz="2000" kern="0" dirty="0"/>
              <a:t>Why looking to the hydrogen economy in Central Asia? – </a:t>
            </a:r>
            <a:br>
              <a:rPr lang="en-US" sz="2000" b="1" kern="0" dirty="0"/>
            </a:br>
            <a:r>
              <a:rPr lang="en-US" sz="2000" dirty="0">
                <a:solidFill>
                  <a:srgbClr val="00B0F0"/>
                </a:solidFill>
              </a:rPr>
              <a:t>Opportunities</a:t>
            </a:r>
            <a:r>
              <a:rPr lang="en-US" sz="2000" dirty="0"/>
              <a:t> from a worldwide move to climate neutrality</a:t>
            </a:r>
            <a:endParaRPr lang="en-US" sz="2000" kern="0" dirty="0"/>
          </a:p>
        </p:txBody>
      </p:sp>
      <p:sp>
        <p:nvSpPr>
          <p:cNvPr id="6" name="Pentagon 17">
            <a:extLst>
              <a:ext uri="{FF2B5EF4-FFF2-40B4-BE49-F238E27FC236}">
                <a16:creationId xmlns:a16="http://schemas.microsoft.com/office/drawing/2014/main" id="{CA8016BC-245C-4B2A-8CE2-54C9D00891DA}"/>
              </a:ext>
            </a:extLst>
          </p:cNvPr>
          <p:cNvSpPr/>
          <p:nvPr/>
        </p:nvSpPr>
        <p:spPr>
          <a:xfrm>
            <a:off x="246185" y="1175151"/>
            <a:ext cx="11699630" cy="5161763"/>
          </a:xfrm>
          <a:prstGeom prst="homePlate">
            <a:avLst>
              <a:gd name="adj" fmla="val 0"/>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160020" lvl="0" indent="-182880">
              <a:spcBef>
                <a:spcPts val="400"/>
              </a:spcBef>
              <a:buClr>
                <a:srgbClr val="4A66AC"/>
              </a:buClr>
              <a:buSzPct val="100000"/>
              <a:buFont typeface="Arial" panose="020B0604020202020204" pitchFamily="34" charset="0"/>
              <a:buChar char="•"/>
            </a:pPr>
            <a:endParaRPr lang="en-US" sz="1300">
              <a:solidFill>
                <a:prstClr val="black">
                  <a:lumMod val="75000"/>
                  <a:lumOff val="25000"/>
                </a:prst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716ACA4-54E1-44F3-A023-C2BE73D6600A}"/>
              </a:ext>
            </a:extLst>
          </p:cNvPr>
          <p:cNvSpPr/>
          <p:nvPr/>
        </p:nvSpPr>
        <p:spPr>
          <a:xfrm>
            <a:off x="246185" y="1175150"/>
            <a:ext cx="11699630" cy="5443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1113">
              <a:spcBef>
                <a:spcPts val="400"/>
              </a:spcBef>
              <a:buClr>
                <a:srgbClr val="4A66AC"/>
              </a:buClr>
              <a:buSzPct val="100000"/>
            </a:pPr>
            <a:r>
              <a:rPr lang="en-US" dirty="0"/>
              <a:t>A global transition to carbon neutrality induces risks in the region notably  for countries with dependence on oil and gas exports </a:t>
            </a:r>
          </a:p>
        </p:txBody>
      </p:sp>
      <p:sp>
        <p:nvSpPr>
          <p:cNvPr id="24" name="TextBox 23">
            <a:extLst>
              <a:ext uri="{FF2B5EF4-FFF2-40B4-BE49-F238E27FC236}">
                <a16:creationId xmlns:a16="http://schemas.microsoft.com/office/drawing/2014/main" id="{8BCB6EF4-C27E-40E9-9FC4-54E4915AF967}"/>
              </a:ext>
            </a:extLst>
          </p:cNvPr>
          <p:cNvSpPr txBox="1"/>
          <p:nvPr/>
        </p:nvSpPr>
        <p:spPr>
          <a:xfrm>
            <a:off x="346974" y="1804523"/>
            <a:ext cx="11466654" cy="3816429"/>
          </a:xfrm>
          <a:prstGeom prst="rect">
            <a:avLst/>
          </a:prstGeom>
          <a:noFill/>
        </p:spPr>
        <p:txBody>
          <a:bodyPr wrap="square" lIns="0" tIns="0" rIns="0" bIns="0" rtlCol="0">
            <a:spAutoFit/>
          </a:bodyPr>
          <a:lstStyle/>
          <a:p>
            <a:pPr marL="285750" indent="-285750">
              <a:spcBef>
                <a:spcPts val="600"/>
              </a:spcBef>
              <a:spcAft>
                <a:spcPts val="600"/>
              </a:spcAft>
              <a:buFont typeface="Arial" panose="020B0604020202020204" pitchFamily="34" charset="0"/>
              <a:buChar char="•"/>
            </a:pPr>
            <a:r>
              <a:rPr lang="en-US" sz="1800" b="0" dirty="0">
                <a:latin typeface="+mn-lt"/>
              </a:rPr>
              <a:t>Renewable energy sources and (Green) H</a:t>
            </a:r>
            <a:r>
              <a:rPr lang="en-US" sz="1800" b="0" baseline="-25000" dirty="0">
                <a:latin typeface="+mn-lt"/>
              </a:rPr>
              <a:t>2</a:t>
            </a:r>
            <a:r>
              <a:rPr lang="en-US" sz="1800" b="0" dirty="0">
                <a:latin typeface="+mn-lt"/>
              </a:rPr>
              <a:t> production go hand in hand and can provide opportunities for the energy and industrial sector</a:t>
            </a:r>
            <a:endParaRPr lang="en-US" sz="1800" b="0" dirty="0">
              <a:latin typeface="+mn-lt"/>
              <a:cs typeface="Arial" panose="020B0604020202020204" pitchFamily="34" charset="0"/>
            </a:endParaRPr>
          </a:p>
          <a:p>
            <a:pPr marL="742950" lvl="1" indent="-285750">
              <a:spcBef>
                <a:spcPts val="600"/>
              </a:spcBef>
              <a:spcAft>
                <a:spcPts val="600"/>
              </a:spcAft>
              <a:buFont typeface="Arial" panose="020B0604020202020204" pitchFamily="34" charset="0"/>
              <a:buChar char="•"/>
            </a:pPr>
            <a:r>
              <a:rPr lang="en-US" sz="1800" b="0" dirty="0">
                <a:latin typeface="+mn-lt"/>
                <a:cs typeface="Arial" panose="020B0604020202020204" pitchFamily="34" charset="0"/>
              </a:rPr>
              <a:t>Large potentials for renewable energy sources in the region (solar PV, solar CSP, wind energy and hydro power)</a:t>
            </a:r>
          </a:p>
          <a:p>
            <a:pPr marL="742950" lvl="1" indent="-285750">
              <a:spcBef>
                <a:spcPts val="600"/>
              </a:spcBef>
              <a:spcAft>
                <a:spcPts val="600"/>
              </a:spcAft>
              <a:buFont typeface="Arial" panose="020B0604020202020204" pitchFamily="34" charset="0"/>
              <a:buChar char="•"/>
            </a:pPr>
            <a:r>
              <a:rPr lang="en-US" sz="1800" b="0" dirty="0">
                <a:latin typeface="+mn-lt"/>
                <a:cs typeface="Arial" panose="020B0604020202020204" pitchFamily="34" charset="0"/>
              </a:rPr>
              <a:t>Renewable energy markets to reach 2.15 trillion USD by 2025</a:t>
            </a:r>
          </a:p>
          <a:p>
            <a:pPr marL="285750" indent="-285750">
              <a:spcBef>
                <a:spcPts val="600"/>
              </a:spcBef>
              <a:spcAft>
                <a:spcPts val="600"/>
              </a:spcAft>
              <a:buFont typeface="Arial" panose="020B0604020202020204" pitchFamily="34" charset="0"/>
              <a:buChar char="•"/>
            </a:pPr>
            <a:r>
              <a:rPr lang="en-US" sz="1800" b="0" dirty="0">
                <a:latin typeface="+mn-lt"/>
                <a:cs typeface="Arial" panose="020B0604020202020204" pitchFamily="34" charset="0"/>
              </a:rPr>
              <a:t>Links to China, Russia and potentially to Europe via existing or planned natural gas pipelines</a:t>
            </a:r>
          </a:p>
          <a:p>
            <a:pPr marL="285750" indent="-285750">
              <a:spcBef>
                <a:spcPts val="600"/>
              </a:spcBef>
              <a:spcAft>
                <a:spcPts val="600"/>
              </a:spcAft>
              <a:buFont typeface="Arial" panose="020B0604020202020204" pitchFamily="34" charset="0"/>
              <a:buChar char="•"/>
            </a:pPr>
            <a:r>
              <a:rPr lang="en-US" sz="1800" b="0" dirty="0">
                <a:latin typeface="+mn-lt"/>
                <a:cs typeface="Arial" panose="020B0604020202020204" pitchFamily="34" charset="0"/>
              </a:rPr>
              <a:t>Prospects for strengthening cooperation in the region on infrastructures (extending electricity interlinkages; upgrading gas infrastructures to the use and transport of H2)</a:t>
            </a:r>
          </a:p>
          <a:p>
            <a:pPr marL="285750" indent="-285750">
              <a:spcBef>
                <a:spcPts val="600"/>
              </a:spcBef>
              <a:spcAft>
                <a:spcPts val="600"/>
              </a:spcAft>
              <a:buFont typeface="Arial" panose="020B0604020202020204" pitchFamily="34" charset="0"/>
              <a:buChar char="•"/>
            </a:pPr>
            <a:r>
              <a:rPr lang="en-US" sz="1800" b="0" dirty="0">
                <a:latin typeface="+mn-lt"/>
                <a:cs typeface="Arial" panose="020B0604020202020204" pitchFamily="34" charset="0"/>
              </a:rPr>
              <a:t>Fit of downstream production of hydrogen-related products (ammonia, methanol, synthetic fuels, synthetic petrochemicals...) to present industrial policies to diversify industrial production and to put an accent of higher value products</a:t>
            </a:r>
            <a:r>
              <a:rPr lang="en-US" sz="1800" dirty="0">
                <a:latin typeface="+mn-lt"/>
                <a:cs typeface="Arial" panose="020B0604020202020204" pitchFamily="34" charset="0"/>
              </a:rPr>
              <a:t>.</a:t>
            </a:r>
          </a:p>
        </p:txBody>
      </p:sp>
      <p:sp>
        <p:nvSpPr>
          <p:cNvPr id="16" name="Rechteck 7">
            <a:extLst>
              <a:ext uri="{FF2B5EF4-FFF2-40B4-BE49-F238E27FC236}">
                <a16:creationId xmlns:a16="http://schemas.microsoft.com/office/drawing/2014/main" id="{D481DE53-F209-4FAA-A45A-261C2D3FC4AA}"/>
              </a:ext>
            </a:extLst>
          </p:cNvPr>
          <p:cNvSpPr/>
          <p:nvPr/>
        </p:nvSpPr>
        <p:spPr>
          <a:xfrm>
            <a:off x="246185" y="6417896"/>
            <a:ext cx="8283329" cy="230832"/>
          </a:xfrm>
          <a:prstGeom prst="rect">
            <a:avLst/>
          </a:prstGeom>
        </p:spPr>
        <p:txBody>
          <a:bodyPr wrap="square">
            <a:spAutoFit/>
          </a:bodyPr>
          <a:lstStyle/>
          <a:p>
            <a:r>
              <a:rPr lang="en-US" sz="900" b="0" dirty="0">
                <a:latin typeface="+mn-lt"/>
              </a:rPr>
              <a:t>Source: Statista for size of renewable markets by 2025 (https://www.statista.com/statistics/639788/renewable-energy-market-size-worldwide-projection/)</a:t>
            </a:r>
          </a:p>
        </p:txBody>
      </p:sp>
    </p:spTree>
    <p:extLst>
      <p:ext uri="{BB962C8B-B14F-4D97-AF65-F5344CB8AC3E}">
        <p14:creationId xmlns:p14="http://schemas.microsoft.com/office/powerpoint/2010/main" val="163893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0208D1-D4D1-4CE2-96CA-D2C2058D3D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4"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5E0208D1-D4D1-4CE2-96CA-D2C2058D3D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6D9CCDE3-5CF1-47B9-9333-CAC5CF3A5256}"/>
              </a:ext>
            </a:extLst>
          </p:cNvPr>
          <p:cNvSpPr txBox="1">
            <a:spLocks/>
          </p:cNvSpPr>
          <p:nvPr/>
        </p:nvSpPr>
        <p:spPr>
          <a:xfrm>
            <a:off x="149470" y="217575"/>
            <a:ext cx="12042529" cy="672366"/>
          </a:xfrm>
          <a:prstGeom prst="rect">
            <a:avLst/>
          </a:prstGeom>
        </p:spPr>
        <p:txBody>
          <a:bodyPr>
            <a:noAutofit/>
          </a:bodyPr>
          <a:lstStyle>
            <a:lvl1pPr algn="l" rtl="0" eaLnBrk="1" fontAlgn="base" hangingPunct="1">
              <a:spcBef>
                <a:spcPct val="0"/>
              </a:spcBef>
              <a:spcAft>
                <a:spcPct val="0"/>
              </a:spcAft>
              <a:defRPr sz="2200" cap="none">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nSpc>
                <a:spcPct val="110000"/>
              </a:lnSpc>
              <a:spcBef>
                <a:spcPts val="600"/>
              </a:spcBef>
              <a:spcAft>
                <a:spcPts val="0"/>
              </a:spcAft>
            </a:pPr>
            <a:r>
              <a:rPr lang="en-US" sz="2000" kern="0" dirty="0"/>
              <a:t>The Hydrogen Value Chain</a:t>
            </a:r>
            <a:endParaRPr lang="en-US" sz="1600" kern="0" dirty="0">
              <a:highlight>
                <a:srgbClr val="FFFF00"/>
              </a:highlight>
            </a:endParaRPr>
          </a:p>
        </p:txBody>
      </p:sp>
      <p:sp>
        <p:nvSpPr>
          <p:cNvPr id="6" name="Pentagon 17">
            <a:extLst>
              <a:ext uri="{FF2B5EF4-FFF2-40B4-BE49-F238E27FC236}">
                <a16:creationId xmlns:a16="http://schemas.microsoft.com/office/drawing/2014/main" id="{CA8016BC-245C-4B2A-8CE2-54C9D00891DA}"/>
              </a:ext>
            </a:extLst>
          </p:cNvPr>
          <p:cNvSpPr/>
          <p:nvPr/>
        </p:nvSpPr>
        <p:spPr>
          <a:xfrm>
            <a:off x="9480176" y="1204084"/>
            <a:ext cx="2368924" cy="5161763"/>
          </a:xfrm>
          <a:prstGeom prst="homePlate">
            <a:avLst>
              <a:gd name="adj" fmla="val 0"/>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160020" lvl="0" indent="-182880">
              <a:spcBef>
                <a:spcPts val="400"/>
              </a:spcBef>
              <a:buClr>
                <a:srgbClr val="4A66AC"/>
              </a:buClr>
              <a:buSzPct val="100000"/>
              <a:buFont typeface="Arial" panose="020B0604020202020204" pitchFamily="34" charset="0"/>
              <a:buChar char="•"/>
            </a:pPr>
            <a:endParaRPr lang="en-US" sz="13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716ACA4-54E1-44F3-A023-C2BE73D6600A}"/>
              </a:ext>
            </a:extLst>
          </p:cNvPr>
          <p:cNvSpPr/>
          <p:nvPr/>
        </p:nvSpPr>
        <p:spPr>
          <a:xfrm>
            <a:off x="9480176" y="1204084"/>
            <a:ext cx="2368924" cy="40618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1113">
              <a:spcBef>
                <a:spcPts val="400"/>
              </a:spcBef>
              <a:buClr>
                <a:srgbClr val="4A66AC"/>
              </a:buClr>
              <a:buSzPct val="100000"/>
            </a:pPr>
            <a:r>
              <a:rPr lang="en-US" sz="1400" dirty="0"/>
              <a:t>Hydrogen value chain</a:t>
            </a:r>
          </a:p>
        </p:txBody>
      </p:sp>
      <p:sp>
        <p:nvSpPr>
          <p:cNvPr id="24" name="TextBox 23">
            <a:extLst>
              <a:ext uri="{FF2B5EF4-FFF2-40B4-BE49-F238E27FC236}">
                <a16:creationId xmlns:a16="http://schemas.microsoft.com/office/drawing/2014/main" id="{8BCB6EF4-C27E-40E9-9FC4-54E4915AF967}"/>
              </a:ext>
            </a:extLst>
          </p:cNvPr>
          <p:cNvSpPr txBox="1"/>
          <p:nvPr/>
        </p:nvSpPr>
        <p:spPr>
          <a:xfrm>
            <a:off x="9575877" y="1885146"/>
            <a:ext cx="2177521" cy="3836948"/>
          </a:xfrm>
          <a:prstGeom prst="rect">
            <a:avLst/>
          </a:prstGeom>
          <a:noFill/>
        </p:spPr>
        <p:txBody>
          <a:bodyPr wrap="square" lIns="0" tIns="0" rIns="0" bIns="0" rtlCol="0">
            <a:spAutoFit/>
          </a:bodyPr>
          <a:lstStyle/>
          <a:p>
            <a:pPr marL="285750" indent="-285750">
              <a:spcAft>
                <a:spcPts val="800"/>
              </a:spcAft>
              <a:buFont typeface="Arial" panose="020B0604020202020204" pitchFamily="34" charset="0"/>
              <a:buChar char="•"/>
            </a:pPr>
            <a:r>
              <a:rPr lang="en-US" sz="1400" b="0" dirty="0">
                <a:solidFill>
                  <a:srgbClr val="0070C0"/>
                </a:solidFill>
                <a:latin typeface="Arial" panose="020B0604020202020204" pitchFamily="34" charset="0"/>
                <a:cs typeface="Arial" panose="020B0604020202020204" pitchFamily="34" charset="0"/>
              </a:rPr>
              <a:t>Power generation (renewables, natural gas)</a:t>
            </a:r>
          </a:p>
          <a:p>
            <a:pPr marL="285750" indent="-285750">
              <a:spcAft>
                <a:spcPts val="800"/>
              </a:spcAft>
              <a:buFont typeface="Arial" panose="020B0604020202020204" pitchFamily="34" charset="0"/>
              <a:buChar char="•"/>
            </a:pPr>
            <a:r>
              <a:rPr lang="en-US" sz="1400" b="0" dirty="0">
                <a:solidFill>
                  <a:srgbClr val="0070C0"/>
                </a:solidFill>
                <a:latin typeface="Arial" panose="020B0604020202020204" pitchFamily="34" charset="0"/>
                <a:cs typeface="Arial" panose="020B0604020202020204" pitchFamily="34" charset="0"/>
              </a:rPr>
              <a:t>H2 Production</a:t>
            </a:r>
          </a:p>
          <a:p>
            <a:pPr marL="285750" indent="-285750">
              <a:spcAft>
                <a:spcPts val="800"/>
              </a:spcAft>
              <a:buFont typeface="Arial" panose="020B0604020202020204" pitchFamily="34" charset="0"/>
              <a:buChar char="•"/>
            </a:pPr>
            <a:r>
              <a:rPr lang="en-US" sz="1400" b="0" dirty="0">
                <a:solidFill>
                  <a:srgbClr val="0070C0"/>
                </a:solidFill>
                <a:latin typeface="Arial" panose="020B0604020202020204" pitchFamily="34" charset="0"/>
                <a:cs typeface="Arial" panose="020B0604020202020204" pitchFamily="34" charset="0"/>
              </a:rPr>
              <a:t>H2 Storage, transportation and methanization</a:t>
            </a:r>
          </a:p>
          <a:p>
            <a:pPr marL="285750" indent="-285750">
              <a:spcAft>
                <a:spcPts val="800"/>
              </a:spcAft>
              <a:buFont typeface="Arial" panose="020B0604020202020204" pitchFamily="34" charset="0"/>
              <a:buChar char="•"/>
            </a:pPr>
            <a:r>
              <a:rPr lang="en-US" sz="1400" b="0" dirty="0">
                <a:solidFill>
                  <a:srgbClr val="0070C0"/>
                </a:solidFill>
                <a:latin typeface="Arial" panose="020B0604020202020204" pitchFamily="34" charset="0"/>
                <a:cs typeface="Arial" panose="020B0604020202020204" pitchFamily="34" charset="0"/>
              </a:rPr>
              <a:t>H2 Purification and drying</a:t>
            </a:r>
          </a:p>
          <a:p>
            <a:pPr marL="285750" indent="-285750">
              <a:spcAft>
                <a:spcPts val="800"/>
              </a:spcAft>
              <a:buFont typeface="Arial" panose="020B0604020202020204" pitchFamily="34" charset="0"/>
              <a:buChar char="•"/>
            </a:pPr>
            <a:r>
              <a:rPr lang="en-US" sz="1400" b="0" dirty="0">
                <a:solidFill>
                  <a:srgbClr val="0070C0"/>
                </a:solidFill>
                <a:latin typeface="Arial" panose="020B0604020202020204" pitchFamily="34" charset="0"/>
                <a:cs typeface="Arial" panose="020B0604020202020204" pitchFamily="34" charset="0"/>
              </a:rPr>
              <a:t>H2 Use</a:t>
            </a:r>
          </a:p>
          <a:p>
            <a:pPr marL="285750" indent="-285750">
              <a:spcAft>
                <a:spcPts val="800"/>
              </a:spcAft>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a:p>
            <a:pPr marL="285750" indent="-285750">
              <a:spcAft>
                <a:spcPts val="800"/>
              </a:spcAft>
              <a:buFont typeface="Arial" panose="020B0604020202020204" pitchFamily="34" charset="0"/>
              <a:buChar char="•"/>
            </a:pPr>
            <a:endParaRPr lang="en-US" sz="1400" b="0" dirty="0">
              <a:latin typeface="Arial" panose="020B0604020202020204" pitchFamily="34" charset="0"/>
              <a:cs typeface="Arial" panose="020B0604020202020204" pitchFamily="34" charset="0"/>
            </a:endParaRPr>
          </a:p>
        </p:txBody>
      </p:sp>
      <p:pic>
        <p:nvPicPr>
          <p:cNvPr id="9" name="Grafik 1">
            <a:extLst>
              <a:ext uri="{FF2B5EF4-FFF2-40B4-BE49-F238E27FC236}">
                <a16:creationId xmlns:a16="http://schemas.microsoft.com/office/drawing/2014/main" id="{83A36155-1897-4651-B596-CE5DB9B85B1F}"/>
              </a:ext>
            </a:extLst>
          </p:cNvPr>
          <p:cNvPicPr>
            <a:picLocks noChangeAspect="1"/>
          </p:cNvPicPr>
          <p:nvPr/>
        </p:nvPicPr>
        <p:blipFill>
          <a:blip r:embed="rId7"/>
          <a:stretch>
            <a:fillRect/>
          </a:stretch>
        </p:blipFill>
        <p:spPr>
          <a:xfrm>
            <a:off x="287194" y="1204084"/>
            <a:ext cx="9097280" cy="5161762"/>
          </a:xfrm>
          <a:prstGeom prst="rect">
            <a:avLst/>
          </a:prstGeom>
        </p:spPr>
      </p:pic>
      <p:sp>
        <p:nvSpPr>
          <p:cNvPr id="10" name="Textfeld 2">
            <a:extLst>
              <a:ext uri="{FF2B5EF4-FFF2-40B4-BE49-F238E27FC236}">
                <a16:creationId xmlns:a16="http://schemas.microsoft.com/office/drawing/2014/main" id="{7EDA00F5-D411-4F0A-8F58-62B03BA6112F}"/>
              </a:ext>
            </a:extLst>
          </p:cNvPr>
          <p:cNvSpPr txBox="1"/>
          <p:nvPr/>
        </p:nvSpPr>
        <p:spPr>
          <a:xfrm>
            <a:off x="218386" y="6325505"/>
            <a:ext cx="8782493" cy="230832"/>
          </a:xfrm>
          <a:prstGeom prst="rect">
            <a:avLst/>
          </a:prstGeom>
          <a:noFill/>
        </p:spPr>
        <p:txBody>
          <a:bodyPr wrap="square" rtlCol="0">
            <a:spAutoFit/>
          </a:bodyPr>
          <a:lstStyle/>
          <a:p>
            <a:r>
              <a:rPr lang="de-DE" sz="900" b="0" dirty="0">
                <a:latin typeface="+mn-lt"/>
              </a:rPr>
              <a:t>Picture </a:t>
            </a:r>
            <a:r>
              <a:rPr lang="de-DE" sz="900" b="0" dirty="0" err="1">
                <a:latin typeface="+mn-lt"/>
              </a:rPr>
              <a:t>source</a:t>
            </a:r>
            <a:r>
              <a:rPr lang="de-DE" sz="900" b="0" dirty="0">
                <a:latin typeface="+mn-lt"/>
              </a:rPr>
              <a:t>: https://www.bilfinger.com/en/press/customer-magazine-bilfinger-now/articles/2020/03/the-hydrogen-value-chain/</a:t>
            </a:r>
          </a:p>
        </p:txBody>
      </p:sp>
    </p:spTree>
    <p:extLst>
      <p:ext uri="{BB962C8B-B14F-4D97-AF65-F5344CB8AC3E}">
        <p14:creationId xmlns:p14="http://schemas.microsoft.com/office/powerpoint/2010/main" val="1923630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0208D1-D4D1-4CE2-96CA-D2C2058D3D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8"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5E0208D1-D4D1-4CE2-96CA-D2C2058D3D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6D9CCDE3-5CF1-47B9-9333-CAC5CF3A5256}"/>
              </a:ext>
            </a:extLst>
          </p:cNvPr>
          <p:cNvSpPr txBox="1">
            <a:spLocks/>
          </p:cNvSpPr>
          <p:nvPr/>
        </p:nvSpPr>
        <p:spPr>
          <a:xfrm>
            <a:off x="149470" y="217575"/>
            <a:ext cx="12042529" cy="672366"/>
          </a:xfrm>
          <a:prstGeom prst="rect">
            <a:avLst/>
          </a:prstGeom>
        </p:spPr>
        <p:txBody>
          <a:bodyPr>
            <a:normAutofit fontScale="97500"/>
          </a:bodyPr>
          <a:lstStyle>
            <a:lvl1pPr algn="l" rtl="0" eaLnBrk="1" fontAlgn="base" hangingPunct="1">
              <a:spcBef>
                <a:spcPct val="0"/>
              </a:spcBef>
              <a:spcAft>
                <a:spcPct val="0"/>
              </a:spcAft>
              <a:defRPr sz="2200" cap="none">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nSpc>
                <a:spcPct val="130000"/>
              </a:lnSpc>
              <a:spcBef>
                <a:spcPts val="600"/>
              </a:spcBef>
              <a:spcAft>
                <a:spcPts val="600"/>
              </a:spcAft>
            </a:pPr>
            <a:r>
              <a:rPr lang="en-US" sz="2000" kern="0" dirty="0">
                <a:solidFill>
                  <a:srgbClr val="00B0F0"/>
                </a:solidFill>
              </a:rPr>
              <a:t>Study Design –</a:t>
            </a:r>
            <a:r>
              <a:rPr lang="en-US" sz="2000" kern="0" dirty="0"/>
              <a:t> High level assessment of potential development of hydrogen in Central Asia</a:t>
            </a:r>
            <a:r>
              <a:rPr lang="en-US" sz="2000" kern="0" dirty="0">
                <a:solidFill>
                  <a:srgbClr val="00B0F0"/>
                </a:solidFill>
              </a:rPr>
              <a:t> </a:t>
            </a:r>
            <a:endParaRPr lang="en-US" sz="2000" kern="0" dirty="0"/>
          </a:p>
        </p:txBody>
      </p:sp>
      <p:sp>
        <p:nvSpPr>
          <p:cNvPr id="6" name="Pentagon 17">
            <a:extLst>
              <a:ext uri="{FF2B5EF4-FFF2-40B4-BE49-F238E27FC236}">
                <a16:creationId xmlns:a16="http://schemas.microsoft.com/office/drawing/2014/main" id="{CA8016BC-245C-4B2A-8CE2-54C9D00891DA}"/>
              </a:ext>
            </a:extLst>
          </p:cNvPr>
          <p:cNvSpPr/>
          <p:nvPr/>
        </p:nvSpPr>
        <p:spPr>
          <a:xfrm>
            <a:off x="149470" y="995738"/>
            <a:ext cx="11699630" cy="5796154"/>
          </a:xfrm>
          <a:prstGeom prst="homePlate">
            <a:avLst>
              <a:gd name="adj" fmla="val 0"/>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160020" lvl="0" indent="-182880">
              <a:spcBef>
                <a:spcPts val="400"/>
              </a:spcBef>
              <a:buClr>
                <a:srgbClr val="4A66AC"/>
              </a:buClr>
              <a:buSzPct val="100000"/>
              <a:buFont typeface="Arial" panose="020B0604020202020204" pitchFamily="34" charset="0"/>
              <a:buChar char="•"/>
            </a:pPr>
            <a:endParaRPr lang="en-US" sz="1300">
              <a:solidFill>
                <a:prstClr val="black">
                  <a:lumMod val="75000"/>
                  <a:lumOff val="25000"/>
                </a:prst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716ACA4-54E1-44F3-A023-C2BE73D6600A}"/>
              </a:ext>
            </a:extLst>
          </p:cNvPr>
          <p:cNvSpPr/>
          <p:nvPr/>
        </p:nvSpPr>
        <p:spPr>
          <a:xfrm>
            <a:off x="149470" y="995738"/>
            <a:ext cx="11699630" cy="37928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11113">
              <a:spcBef>
                <a:spcPts val="400"/>
              </a:spcBef>
              <a:buClr>
                <a:srgbClr val="4A66AC"/>
              </a:buClr>
              <a:buSzPct val="100000"/>
            </a:pPr>
            <a:r>
              <a:rPr lang="en-US" dirty="0"/>
              <a:t>Objectives</a:t>
            </a:r>
          </a:p>
        </p:txBody>
      </p:sp>
      <p:sp>
        <p:nvSpPr>
          <p:cNvPr id="24" name="TextBox 23">
            <a:extLst>
              <a:ext uri="{FF2B5EF4-FFF2-40B4-BE49-F238E27FC236}">
                <a16:creationId xmlns:a16="http://schemas.microsoft.com/office/drawing/2014/main" id="{8BCB6EF4-C27E-40E9-9FC4-54E4915AF967}"/>
              </a:ext>
            </a:extLst>
          </p:cNvPr>
          <p:cNvSpPr txBox="1"/>
          <p:nvPr/>
        </p:nvSpPr>
        <p:spPr>
          <a:xfrm>
            <a:off x="261145" y="1375024"/>
            <a:ext cx="11201012" cy="4524315"/>
          </a:xfrm>
          <a:prstGeom prst="rect">
            <a:avLst/>
          </a:prstGeom>
          <a:noFill/>
        </p:spPr>
        <p:txBody>
          <a:bodyPr wrap="square" lIns="0" tIns="0" rIns="0" bIns="0" rtlCol="0">
            <a:spAutoFit/>
          </a:bodyPr>
          <a:lstStyle/>
          <a:p>
            <a:pPr marL="285750" indent="-285750">
              <a:spcBef>
                <a:spcPts val="600"/>
              </a:spcBef>
              <a:spcAft>
                <a:spcPts val="600"/>
              </a:spcAft>
              <a:buFont typeface="Arial" panose="020B0604020202020204" pitchFamily="34" charset="0"/>
              <a:buChar char="•"/>
            </a:pPr>
            <a:r>
              <a:rPr lang="en-US" b="0" dirty="0">
                <a:latin typeface="+mn-lt"/>
                <a:cs typeface="Arial" panose="020B0604020202020204" pitchFamily="34" charset="0"/>
              </a:rPr>
              <a:t>Characterization of the </a:t>
            </a:r>
            <a:r>
              <a:rPr lang="en-US" dirty="0">
                <a:latin typeface="+mn-lt"/>
                <a:cs typeface="Arial" panose="020B0604020202020204" pitchFamily="34" charset="0"/>
              </a:rPr>
              <a:t>renewable energy (RES) potentials </a:t>
            </a:r>
            <a:r>
              <a:rPr lang="en-US" b="0" dirty="0">
                <a:latin typeface="+mn-lt"/>
                <a:cs typeface="Arial" panose="020B0604020202020204" pitchFamily="34" charset="0"/>
              </a:rPr>
              <a:t>by country</a:t>
            </a:r>
            <a:endParaRPr lang="en-US" dirty="0">
              <a:latin typeface="+mn-lt"/>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mn-lt"/>
                <a:cs typeface="Arial" panose="020B0604020202020204" pitchFamily="34" charset="0"/>
              </a:rPr>
              <a:t>Techno-economic analysis for the cost of (Green) hydrogen and down-stream products </a:t>
            </a:r>
            <a:r>
              <a:rPr lang="en-US" b="0" dirty="0">
                <a:latin typeface="+mn-lt"/>
                <a:cs typeface="Arial" panose="020B0604020202020204" pitchFamily="34" charset="0"/>
              </a:rPr>
              <a:t>in the region </a:t>
            </a:r>
            <a:endParaRPr lang="en-US" dirty="0">
              <a:latin typeface="+mn-lt"/>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mn-lt"/>
                <a:cs typeface="Arial" panose="020B0604020202020204" pitchFamily="34" charset="0"/>
              </a:rPr>
              <a:t>Time horizon: </a:t>
            </a:r>
            <a:r>
              <a:rPr lang="en-US" b="0" dirty="0">
                <a:latin typeface="+mn-lt"/>
                <a:cs typeface="Arial" panose="020B0604020202020204" pitchFamily="34" charset="0"/>
              </a:rPr>
              <a:t>Today (based on present RES cost), 2030/2050 (based on expected world-wide development of RES cost and </a:t>
            </a:r>
            <a:r>
              <a:rPr lang="en-US" b="0" dirty="0" err="1">
                <a:latin typeface="+mn-lt"/>
                <a:cs typeface="Arial" panose="020B0604020202020204" pitchFamily="34" charset="0"/>
              </a:rPr>
              <a:t>electrolyser</a:t>
            </a:r>
            <a:r>
              <a:rPr lang="en-US" b="0" dirty="0">
                <a:latin typeface="+mn-lt"/>
                <a:cs typeface="Arial" panose="020B0604020202020204" pitchFamily="34" charset="0"/>
              </a:rPr>
              <a:t> cost)</a:t>
            </a:r>
            <a:endParaRPr lang="en-US" dirty="0">
              <a:cs typeface="Arial" panose="020B0604020202020204" pitchFamily="34" charset="0"/>
            </a:endParaRPr>
          </a:p>
          <a:p>
            <a:pPr marL="342900" indent="-342900">
              <a:spcAft>
                <a:spcPts val="800"/>
              </a:spcAft>
              <a:buFont typeface="Arial" panose="020B0604020202020204" pitchFamily="34" charset="0"/>
              <a:buChar char="•"/>
            </a:pPr>
            <a:r>
              <a:rPr lang="en-US" dirty="0">
                <a:cs typeface="Arial" panose="020B0604020202020204" pitchFamily="34" charset="0"/>
              </a:rPr>
              <a:t>Estimates of Production  – Hydrogen and Downstream Products  </a:t>
            </a:r>
          </a:p>
          <a:p>
            <a:pPr marL="800100" lvl="1" indent="-342900">
              <a:spcAft>
                <a:spcPts val="800"/>
              </a:spcAft>
              <a:buFont typeface="Arial" panose="020B0604020202020204" pitchFamily="34" charset="0"/>
              <a:buChar char="•"/>
            </a:pPr>
            <a:r>
              <a:rPr lang="en-US" sz="1400" b="0" dirty="0">
                <a:cs typeface="Arial" panose="020B0604020202020204" pitchFamily="34" charset="0"/>
              </a:rPr>
              <a:t>Hydrogen</a:t>
            </a:r>
          </a:p>
          <a:p>
            <a:pPr marL="800100" lvl="1" indent="-342900">
              <a:spcAft>
                <a:spcPts val="800"/>
              </a:spcAft>
              <a:buFont typeface="Arial" panose="020B0604020202020204" pitchFamily="34" charset="0"/>
              <a:buChar char="•"/>
            </a:pPr>
            <a:r>
              <a:rPr lang="en-US" sz="1400" b="0" dirty="0">
                <a:cs typeface="Arial" panose="020B0604020202020204" pitchFamily="34" charset="0"/>
              </a:rPr>
              <a:t>Synthetic Ammonia</a:t>
            </a:r>
          </a:p>
          <a:p>
            <a:pPr marL="800100" lvl="1" indent="-342900">
              <a:spcAft>
                <a:spcPts val="800"/>
              </a:spcAft>
              <a:buFont typeface="Arial" panose="020B0604020202020204" pitchFamily="34" charset="0"/>
              <a:buChar char="•"/>
            </a:pPr>
            <a:r>
              <a:rPr lang="en-US" sz="1400" b="0" dirty="0">
                <a:cs typeface="Arial" panose="020B0604020202020204" pitchFamily="34" charset="0"/>
              </a:rPr>
              <a:t>Synthetic Methanol (includes also cost for carbon recycling (Direct Air Capture DAC)</a:t>
            </a:r>
          </a:p>
          <a:p>
            <a:pPr marL="800100" lvl="1" indent="-342900">
              <a:spcAft>
                <a:spcPts val="800"/>
              </a:spcAft>
              <a:buFont typeface="Arial" panose="020B0604020202020204" pitchFamily="34" charset="0"/>
              <a:buChar char="•"/>
            </a:pPr>
            <a:r>
              <a:rPr lang="en-US" sz="1400" b="0" dirty="0">
                <a:cs typeface="Arial" panose="020B0604020202020204" pitchFamily="34" charset="0"/>
              </a:rPr>
              <a:t>Synthetic Methane (includes also cost for carbon recycling (Direct Air Capture DAC)</a:t>
            </a:r>
          </a:p>
          <a:p>
            <a:pPr marL="800100" lvl="1" indent="-342900">
              <a:spcAft>
                <a:spcPts val="800"/>
              </a:spcAft>
              <a:buFont typeface="Arial" panose="020B0604020202020204" pitchFamily="34" charset="0"/>
              <a:buChar char="•"/>
            </a:pPr>
            <a:r>
              <a:rPr lang="en-US" sz="1400" b="0" dirty="0">
                <a:cs typeface="Arial" panose="020B0604020202020204" pitchFamily="34" charset="0"/>
              </a:rPr>
              <a:t>Green Steel (based on direct reduced iron + H2)</a:t>
            </a:r>
          </a:p>
          <a:p>
            <a:pPr marL="285750" indent="-285750">
              <a:spcBef>
                <a:spcPts val="600"/>
              </a:spcBef>
              <a:spcAft>
                <a:spcPts val="600"/>
              </a:spcAft>
              <a:buFont typeface="Arial" panose="020B0604020202020204" pitchFamily="34" charset="0"/>
              <a:buChar char="•"/>
            </a:pPr>
            <a:r>
              <a:rPr lang="en-US" dirty="0">
                <a:latin typeface="+mn-lt"/>
                <a:cs typeface="Arial" panose="020B0604020202020204" pitchFamily="34" charset="0"/>
              </a:rPr>
              <a:t>High-level analysis of domestic use of hydrogen in Central Asia </a:t>
            </a:r>
            <a:r>
              <a:rPr lang="en-US" b="0" dirty="0">
                <a:latin typeface="+mn-lt"/>
                <a:cs typeface="Arial" panose="020B0604020202020204" pitchFamily="34" charset="0"/>
              </a:rPr>
              <a:t>(production sectors with potential H2 demand, supply relevance) (based on national production statistics)</a:t>
            </a:r>
            <a:endParaRPr lang="en-US" dirty="0">
              <a:latin typeface="+mn-lt"/>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mn-lt"/>
                <a:cs typeface="Arial" panose="020B0604020202020204" pitchFamily="34" charset="0"/>
              </a:rPr>
              <a:t>High-level analysis of trade perspective </a:t>
            </a:r>
            <a:r>
              <a:rPr lang="en-US" b="0" dirty="0">
                <a:latin typeface="+mn-lt"/>
                <a:cs typeface="Arial" panose="020B0604020202020204" pitchFamily="34" charset="0"/>
              </a:rPr>
              <a:t>(strength in exports with potential relevance for H2 demand, supply) (based on UN </a:t>
            </a:r>
            <a:r>
              <a:rPr lang="en-US" b="0" dirty="0" err="1">
                <a:latin typeface="+mn-lt"/>
                <a:cs typeface="Arial" panose="020B0604020202020204" pitchFamily="34" charset="0"/>
              </a:rPr>
              <a:t>Comtrade</a:t>
            </a:r>
            <a:r>
              <a:rPr lang="en-US" b="0" dirty="0">
                <a:latin typeface="+mn-lt"/>
                <a:cs typeface="Arial" panose="020B0604020202020204" pitchFamily="34" charset="0"/>
              </a:rPr>
              <a:t> import/export statistics)</a:t>
            </a:r>
          </a:p>
        </p:txBody>
      </p:sp>
    </p:spTree>
    <p:extLst>
      <p:ext uri="{BB962C8B-B14F-4D97-AF65-F5344CB8AC3E}">
        <p14:creationId xmlns:p14="http://schemas.microsoft.com/office/powerpoint/2010/main" val="2314863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0208D1-D4D1-4CE2-96CA-D2C2058D3DF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2" name="think-cell Slide" r:id="rId4" imgW="592" imgH="591" progId="TCLayout.ActiveDocument.1">
                  <p:embed/>
                </p:oleObj>
              </mc:Choice>
              <mc:Fallback>
                <p:oleObj name="think-cell Slide" r:id="rId4" imgW="592" imgH="591" progId="TCLayout.ActiveDocument.1">
                  <p:embed/>
                  <p:pic>
                    <p:nvPicPr>
                      <p:cNvPr id="3" name="Object 2" hidden="1">
                        <a:extLst>
                          <a:ext uri="{FF2B5EF4-FFF2-40B4-BE49-F238E27FC236}">
                            <a16:creationId xmlns:a16="http://schemas.microsoft.com/office/drawing/2014/main" id="{5E0208D1-D4D1-4CE2-96CA-D2C2058D3DF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6D9CCDE3-5CF1-47B9-9333-CAC5CF3A5256}"/>
              </a:ext>
            </a:extLst>
          </p:cNvPr>
          <p:cNvSpPr txBox="1">
            <a:spLocks/>
          </p:cNvSpPr>
          <p:nvPr/>
        </p:nvSpPr>
        <p:spPr>
          <a:xfrm>
            <a:off x="149470" y="217575"/>
            <a:ext cx="12042529" cy="672366"/>
          </a:xfrm>
          <a:prstGeom prst="rect">
            <a:avLst/>
          </a:prstGeom>
        </p:spPr>
        <p:txBody>
          <a:bodyPr>
            <a:normAutofit fontScale="97500"/>
          </a:bodyPr>
          <a:lstStyle>
            <a:lvl1pPr algn="l" rtl="0" eaLnBrk="1" fontAlgn="base" hangingPunct="1">
              <a:spcBef>
                <a:spcPct val="0"/>
              </a:spcBef>
              <a:spcAft>
                <a:spcPct val="0"/>
              </a:spcAft>
              <a:defRPr sz="2200" cap="none">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a:lstStyle>
          <a:p>
            <a:pPr>
              <a:lnSpc>
                <a:spcPct val="130000"/>
              </a:lnSpc>
              <a:spcBef>
                <a:spcPts val="600"/>
              </a:spcBef>
              <a:spcAft>
                <a:spcPts val="600"/>
              </a:spcAft>
            </a:pPr>
            <a:r>
              <a:rPr lang="en-US" sz="2000" kern="0" dirty="0">
                <a:solidFill>
                  <a:srgbClr val="00B0F0"/>
                </a:solidFill>
              </a:rPr>
              <a:t>Next Steps</a:t>
            </a:r>
            <a:endParaRPr lang="en-US" sz="2000" kern="0" dirty="0"/>
          </a:p>
        </p:txBody>
      </p:sp>
      <p:sp>
        <p:nvSpPr>
          <p:cNvPr id="6" name="Pentagon 17">
            <a:extLst>
              <a:ext uri="{FF2B5EF4-FFF2-40B4-BE49-F238E27FC236}">
                <a16:creationId xmlns:a16="http://schemas.microsoft.com/office/drawing/2014/main" id="{CA8016BC-245C-4B2A-8CE2-54C9D00891DA}"/>
              </a:ext>
            </a:extLst>
          </p:cNvPr>
          <p:cNvSpPr/>
          <p:nvPr/>
        </p:nvSpPr>
        <p:spPr>
          <a:xfrm>
            <a:off x="149470" y="995738"/>
            <a:ext cx="11699630" cy="5796154"/>
          </a:xfrm>
          <a:prstGeom prst="homePlate">
            <a:avLst>
              <a:gd name="adj" fmla="val 0"/>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t" anchorCtr="0"/>
          <a:lstStyle/>
          <a:p>
            <a:pPr marL="160020" lvl="0" indent="-182880">
              <a:spcBef>
                <a:spcPts val="400"/>
              </a:spcBef>
              <a:buClr>
                <a:srgbClr val="4A66AC"/>
              </a:buClr>
              <a:buSzPct val="100000"/>
              <a:buFont typeface="Arial" panose="020B0604020202020204" pitchFamily="34" charset="0"/>
              <a:buChar char="•"/>
            </a:pPr>
            <a:endParaRPr lang="en-US" sz="1300">
              <a:solidFill>
                <a:prstClr val="black">
                  <a:lumMod val="75000"/>
                  <a:lumOff val="25000"/>
                </a:prst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8BCB6EF4-C27E-40E9-9FC4-54E4915AF967}"/>
              </a:ext>
            </a:extLst>
          </p:cNvPr>
          <p:cNvSpPr txBox="1"/>
          <p:nvPr/>
        </p:nvSpPr>
        <p:spPr>
          <a:xfrm>
            <a:off x="261145" y="1375024"/>
            <a:ext cx="11201012" cy="2000548"/>
          </a:xfrm>
          <a:prstGeom prst="rect">
            <a:avLst/>
          </a:prstGeom>
          <a:noFill/>
        </p:spPr>
        <p:txBody>
          <a:bodyPr wrap="square" lIns="0" tIns="0" rIns="0" bIns="0" rtlCol="0">
            <a:spAutoFit/>
          </a:bodyPr>
          <a:lstStyle/>
          <a:p>
            <a:pPr marL="285750" indent="-285750">
              <a:spcBef>
                <a:spcPts val="600"/>
              </a:spcBef>
              <a:spcAft>
                <a:spcPts val="600"/>
              </a:spcAft>
              <a:buFont typeface="Arial" panose="020B0604020202020204" pitchFamily="34" charset="0"/>
              <a:buChar char="•"/>
            </a:pPr>
            <a:r>
              <a:rPr lang="en-US" sz="1800" dirty="0">
                <a:latin typeface="+mn-lt"/>
                <a:cs typeface="Arial" panose="020B0604020202020204" pitchFamily="34" charset="0"/>
              </a:rPr>
              <a:t>Consultation with government counterparts on results of the assessment </a:t>
            </a:r>
          </a:p>
          <a:p>
            <a:pPr marL="285750" indent="-285750">
              <a:spcBef>
                <a:spcPts val="600"/>
              </a:spcBef>
              <a:spcAft>
                <a:spcPts val="600"/>
              </a:spcAft>
              <a:buFont typeface="Arial" panose="020B0604020202020204" pitchFamily="34" charset="0"/>
              <a:buChar char="•"/>
            </a:pPr>
            <a:endParaRPr lang="en-US" sz="1800" dirty="0">
              <a:latin typeface="+mn-lt"/>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1800" dirty="0">
                <a:latin typeface="+mn-lt"/>
                <a:cs typeface="Arial" panose="020B0604020202020204" pitchFamily="34" charset="0"/>
              </a:rPr>
              <a:t>Dissemination of results in the next CAREC ESCC Meeting</a:t>
            </a:r>
          </a:p>
          <a:p>
            <a:pPr marL="285750" indent="-285750">
              <a:spcBef>
                <a:spcPts val="600"/>
              </a:spcBef>
              <a:spcAft>
                <a:spcPts val="600"/>
              </a:spcAft>
              <a:buFont typeface="Arial" panose="020B0604020202020204" pitchFamily="34" charset="0"/>
              <a:buChar char="•"/>
            </a:pPr>
            <a:endParaRPr lang="en-US" sz="1800" dirty="0">
              <a:latin typeface="+mn-lt"/>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sz="1800" dirty="0">
                <a:latin typeface="+mn-lt"/>
                <a:cs typeface="Arial" panose="020B0604020202020204" pitchFamily="34" charset="0"/>
              </a:rPr>
              <a:t>Support knowledge sharing on hydrogen development  </a:t>
            </a:r>
          </a:p>
        </p:txBody>
      </p:sp>
    </p:spTree>
    <p:extLst>
      <p:ext uri="{BB962C8B-B14F-4D97-AF65-F5344CB8AC3E}">
        <p14:creationId xmlns:p14="http://schemas.microsoft.com/office/powerpoint/2010/main" val="35959470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1.89999999999999991118E+00&quot;&gt;&lt;m_msothmcolidx val=&quot;0&quot;/&gt;&lt;m_rgb r=&quot;78&quot; g=&quot;07&quot; b=&quot;26&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webjNTnCQ16RchS3bzCP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BG GEEDR Master">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a:tailEnd type="none"/>
        </a:ln>
        <a:effectLst/>
      </a:spPr>
      <a:bodyPr rtlCol="0" anchor="ctr"/>
      <a:lstStyle>
        <a:defPPr algn="ctr">
          <a:defRPr/>
        </a:defPPr>
      </a:lstStyle>
    </a:spDef>
    <a:lnDef>
      <a:spPr bwMode="auto">
        <a:noFill/>
        <a:ln w="25400" cap="flat" cmpd="sng" algn="ctr">
          <a:solidFill>
            <a:schemeClr val="tx1">
              <a:lumMod val="90000"/>
              <a:lumOff val="10000"/>
            </a:schemeClr>
          </a:solidFill>
          <a:prstDash val="solid"/>
          <a:round/>
          <a:headEnd type="none"/>
          <a:tailEnd type="triangle"/>
        </a:ln>
        <a:effectLst/>
      </a:spPr>
      <a:bodyPr/>
      <a:lstStyle/>
    </a:lnDef>
    <a:txDef>
      <a:spPr>
        <a:solidFill>
          <a:schemeClr val="bg1"/>
        </a:solidFill>
      </a:spPr>
      <a:bodyPr wrap="square" rtlCol="0">
        <a:spAutoFit/>
      </a:bodyPr>
      <a:lstStyle>
        <a:defPPr algn="ctr">
          <a:defRPr sz="1100" dirty="0" smtClean="0">
            <a:latin typeface="+mn-lt"/>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NA Smack down_WaleedAlsuraih.pot [Compatibility Mode]" id="{261BAB89-1801-4C24-8452-229A40232CB0}" vid="{05F95141-70A3-45D9-8E33-0F693740E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424368B706EE4FB77F211FDCEB8A37" ma:contentTypeVersion="13" ma:contentTypeDescription="Create a new document." ma:contentTypeScope="" ma:versionID="f0e4886d29306caa1a17031e76b5f547">
  <xsd:schema xmlns:xsd="http://www.w3.org/2001/XMLSchema" xmlns:xs="http://www.w3.org/2001/XMLSchema" xmlns:p="http://schemas.microsoft.com/office/2006/metadata/properties" xmlns:ns2="e30a273d-d6ae-4788-9422-d2fa4deaadf4" xmlns:ns3="c0101cd4-d4a0-41a2-b320-d72d96077b7f" targetNamespace="http://schemas.microsoft.com/office/2006/metadata/properties" ma:root="true" ma:fieldsID="2d4c21dfa09eab61487b3670bb2ab65f" ns2:_="" ns3:_="">
    <xsd:import namespace="e30a273d-d6ae-4788-9422-d2fa4deaadf4"/>
    <xsd:import namespace="c0101cd4-d4a0-41a2-b320-d72d96077b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0a273d-d6ae-4788-9422-d2fa4deaad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101cd4-d4a0-41a2-b320-d72d96077b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6AF722-BD33-4396-B273-DD6FCAF1EB34}">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e4a83de-483c-43a7-9480-21cbfdd56fb5"/>
    <ds:schemaRef ds:uri="http://schemas.microsoft.com/office/2006/documentManagement/types"/>
    <ds:schemaRef ds:uri="1d39b8df-b342-4846-85d5-58d57cc1951d"/>
    <ds:schemaRef ds:uri="http://www.w3.org/XML/1998/namespace"/>
  </ds:schemaRefs>
</ds:datastoreItem>
</file>

<file path=customXml/itemProps2.xml><?xml version="1.0" encoding="utf-8"?>
<ds:datastoreItem xmlns:ds="http://schemas.openxmlformats.org/officeDocument/2006/customXml" ds:itemID="{C5537325-7FA3-4F9C-9F94-ACA43F3A983F}"/>
</file>

<file path=customXml/itemProps3.xml><?xml version="1.0" encoding="utf-8"?>
<ds:datastoreItem xmlns:ds="http://schemas.openxmlformats.org/officeDocument/2006/customXml" ds:itemID="{C438C32D-4B2A-445D-AE17-9EC503C3C8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Rwanda_DPO_QER_Presentation</Template>
  <TotalTime>45</TotalTime>
  <Words>868</Words>
  <Application>Microsoft Macintosh PowerPoint</Application>
  <PresentationFormat>Widescreen</PresentationFormat>
  <Paragraphs>67</Paragraphs>
  <Slides>6</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4" baseType="lpstr">
      <vt:lpstr>Andes ExtraLight</vt:lpstr>
      <vt:lpstr>Arial</vt:lpstr>
      <vt:lpstr>Arial Bold</vt:lpstr>
      <vt:lpstr>Calibri</vt:lpstr>
      <vt:lpstr>Trebuchet MS</vt:lpstr>
      <vt:lpstr>Wingdings</vt:lpstr>
      <vt:lpstr>WBG GEEDR Master</vt:lpstr>
      <vt:lpstr>think-cell Slide</vt:lpstr>
      <vt:lpstr>HIGH LEVEL ASSESSMENT OF Potential of Hydrogen Development in Central Asia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ETHIOPIA POWER SECTOR</dc:title>
  <dc:creator>Arsh Sharma</dc:creator>
  <cp:lastModifiedBy>Sarin Abado</cp:lastModifiedBy>
  <cp:revision>143</cp:revision>
  <cp:lastPrinted>2020-04-29T04:13:16Z</cp:lastPrinted>
  <dcterms:created xsi:type="dcterms:W3CDTF">2017-09-07T21:51:50Z</dcterms:created>
  <dcterms:modified xsi:type="dcterms:W3CDTF">2021-06-08T06:41:09Z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0x0101006D424368B706EE4FB77F211FDCEB8A37</vt:lpwstr>
  </property>
</Properties>
</file>